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1" r:id="rId6"/>
    <p:sldId id="269" r:id="rId7"/>
    <p:sldId id="267" r:id="rId8"/>
    <p:sldId id="268" r:id="rId9"/>
    <p:sldId id="263" r:id="rId10"/>
    <p:sldId id="264" r:id="rId11"/>
    <p:sldId id="266" r:id="rId12"/>
    <p:sldId id="270" r:id="rId13"/>
    <p:sldId id="272"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5ED82-39C1-426D-90CB-DDF74CDFDD18}" type="doc">
      <dgm:prSet loTypeId="urn:microsoft.com/office/officeart/2005/8/layout/pList1" loCatId="list" qsTypeId="urn:microsoft.com/office/officeart/2005/8/quickstyle/simple1" qsCatId="simple" csTypeId="urn:microsoft.com/office/officeart/2005/8/colors/accent2_4" csCatId="accent2" phldr="1"/>
      <dgm:spPr/>
      <dgm:t>
        <a:bodyPr/>
        <a:lstStyle/>
        <a:p>
          <a:endParaRPr lang="en-US"/>
        </a:p>
      </dgm:t>
    </dgm:pt>
    <dgm:pt modelId="{2984AF3F-F2E3-45EA-9474-706C0E3C7674}">
      <dgm:prSet phldrT="[Text]"/>
      <dgm:spPr/>
      <dgm:t>
        <a:bodyPr/>
        <a:lstStyle/>
        <a:p>
          <a:r>
            <a:rPr lang="en-US" b="1" dirty="0"/>
            <a:t>101</a:t>
          </a:r>
        </a:p>
        <a:p>
          <a:r>
            <a:rPr lang="en-US" dirty="0"/>
            <a:t> HBCUs are in existence</a:t>
          </a:r>
        </a:p>
      </dgm:t>
    </dgm:pt>
    <dgm:pt modelId="{DB992228-B224-46B4-8DE3-F3F3B79EF722}" type="parTrans" cxnId="{920345EB-9211-4978-8D00-2A16688ED4BD}">
      <dgm:prSet/>
      <dgm:spPr/>
      <dgm:t>
        <a:bodyPr/>
        <a:lstStyle/>
        <a:p>
          <a:endParaRPr lang="en-US"/>
        </a:p>
      </dgm:t>
    </dgm:pt>
    <dgm:pt modelId="{2A8F9D90-D73C-41DE-9FD3-575E3A753D1C}" type="sibTrans" cxnId="{920345EB-9211-4978-8D00-2A16688ED4BD}">
      <dgm:prSet/>
      <dgm:spPr/>
      <dgm:t>
        <a:bodyPr/>
        <a:lstStyle/>
        <a:p>
          <a:endParaRPr lang="en-US"/>
        </a:p>
      </dgm:t>
    </dgm:pt>
    <dgm:pt modelId="{CE8F58AA-2C18-4399-8E82-3BBF303ADD13}">
      <dgm:prSet phldrT="[Text]"/>
      <dgm:spPr/>
      <dgm:t>
        <a:bodyPr/>
        <a:lstStyle/>
        <a:p>
          <a:r>
            <a:rPr lang="en-US" b="1" dirty="0"/>
            <a:t>21</a:t>
          </a:r>
        </a:p>
        <a:p>
          <a:r>
            <a:rPr lang="en-US" dirty="0"/>
            <a:t>Different US states, district, and US territory house HBCUs</a:t>
          </a:r>
        </a:p>
      </dgm:t>
    </dgm:pt>
    <dgm:pt modelId="{B98C2379-38DE-4D47-AA0D-D240FAB602FF}" type="parTrans" cxnId="{44458EF5-8913-4366-B99B-06CC96DC5335}">
      <dgm:prSet/>
      <dgm:spPr/>
      <dgm:t>
        <a:bodyPr/>
        <a:lstStyle/>
        <a:p>
          <a:endParaRPr lang="en-US"/>
        </a:p>
      </dgm:t>
    </dgm:pt>
    <dgm:pt modelId="{1DF4D311-9648-453F-A2C1-01EE2D0CC5C9}" type="sibTrans" cxnId="{44458EF5-8913-4366-B99B-06CC96DC5335}">
      <dgm:prSet/>
      <dgm:spPr/>
      <dgm:t>
        <a:bodyPr/>
        <a:lstStyle/>
        <a:p>
          <a:endParaRPr lang="en-US"/>
        </a:p>
      </dgm:t>
    </dgm:pt>
    <dgm:pt modelId="{7B4C8263-BDD2-4392-A82C-0E38A36B7C03}">
      <dgm:prSet phldrT="[Text]"/>
      <dgm:spPr/>
      <dgm:t>
        <a:bodyPr/>
        <a:lstStyle/>
        <a:p>
          <a:r>
            <a:rPr lang="en-US" b="1" dirty="0"/>
            <a:t>249,244</a:t>
          </a:r>
        </a:p>
        <a:p>
          <a:r>
            <a:rPr lang="en-US" dirty="0"/>
            <a:t>Number of enrolled undergraduates across all HBCUs</a:t>
          </a:r>
        </a:p>
      </dgm:t>
    </dgm:pt>
    <dgm:pt modelId="{EFEF5264-94A4-4911-BE17-193F7B58DB11}" type="parTrans" cxnId="{7C037D6F-B4E7-4A21-9459-796DD9E6DC03}">
      <dgm:prSet/>
      <dgm:spPr/>
      <dgm:t>
        <a:bodyPr/>
        <a:lstStyle/>
        <a:p>
          <a:endParaRPr lang="en-US"/>
        </a:p>
      </dgm:t>
    </dgm:pt>
    <dgm:pt modelId="{3E89BBC9-E7AD-418F-A05F-ED1127E09F5A}" type="sibTrans" cxnId="{7C037D6F-B4E7-4A21-9459-796DD9E6DC03}">
      <dgm:prSet/>
      <dgm:spPr/>
      <dgm:t>
        <a:bodyPr/>
        <a:lstStyle/>
        <a:p>
          <a:endParaRPr lang="en-US"/>
        </a:p>
      </dgm:t>
    </dgm:pt>
    <dgm:pt modelId="{DF8AA67B-E57D-4924-81C2-7FF6743DC647}">
      <dgm:prSet phldrT="[Text]"/>
      <dgm:spPr/>
      <dgm:t>
        <a:bodyPr/>
        <a:lstStyle/>
        <a:p>
          <a:r>
            <a:rPr lang="en-US" b="1" dirty="0"/>
            <a:t>48,494</a:t>
          </a:r>
        </a:p>
        <a:p>
          <a:r>
            <a:rPr lang="en-US" dirty="0"/>
            <a:t>Number of Associate, Bachelor, Master, and Doctorate degrees issued across all HBCUs</a:t>
          </a:r>
        </a:p>
      </dgm:t>
    </dgm:pt>
    <dgm:pt modelId="{D71A4DDF-3237-4F8F-AF1C-FA3C7339EED7}" type="parTrans" cxnId="{39CDBAEE-9949-4A94-99A7-04D593A9105F}">
      <dgm:prSet/>
      <dgm:spPr/>
      <dgm:t>
        <a:bodyPr/>
        <a:lstStyle/>
        <a:p>
          <a:endParaRPr lang="en-US"/>
        </a:p>
      </dgm:t>
    </dgm:pt>
    <dgm:pt modelId="{E16FD2F5-D8C3-4FB1-A743-6650F9A24147}" type="sibTrans" cxnId="{39CDBAEE-9949-4A94-99A7-04D593A9105F}">
      <dgm:prSet/>
      <dgm:spPr/>
      <dgm:t>
        <a:bodyPr/>
        <a:lstStyle/>
        <a:p>
          <a:endParaRPr lang="en-US"/>
        </a:p>
      </dgm:t>
    </dgm:pt>
    <dgm:pt modelId="{18067866-EE59-4128-B49C-C764E02CD406}" type="pres">
      <dgm:prSet presAssocID="{0375ED82-39C1-426D-90CB-DDF74CDFDD18}" presName="Name0" presStyleCnt="0">
        <dgm:presLayoutVars>
          <dgm:dir/>
          <dgm:resizeHandles val="exact"/>
        </dgm:presLayoutVars>
      </dgm:prSet>
      <dgm:spPr/>
    </dgm:pt>
    <dgm:pt modelId="{099D22B3-0842-4F94-B3DB-3AEDF5B8EADF}" type="pres">
      <dgm:prSet presAssocID="{2984AF3F-F2E3-45EA-9474-706C0E3C7674}" presName="compNode" presStyleCnt="0"/>
      <dgm:spPr/>
    </dgm:pt>
    <dgm:pt modelId="{59CECAE5-6C04-4BE6-B087-AB645D6581A3}" type="pres">
      <dgm:prSet presAssocID="{2984AF3F-F2E3-45EA-9474-706C0E3C7674}"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Schoolhouse with solid fill"/>
        </a:ext>
      </dgm:extLst>
    </dgm:pt>
    <dgm:pt modelId="{7D1AD532-FC3B-4996-A207-50D0E7474C0E}" type="pres">
      <dgm:prSet presAssocID="{2984AF3F-F2E3-45EA-9474-706C0E3C7674}" presName="textRect" presStyleLbl="revTx" presStyleIdx="0" presStyleCnt="4">
        <dgm:presLayoutVars>
          <dgm:bulletEnabled val="1"/>
        </dgm:presLayoutVars>
      </dgm:prSet>
      <dgm:spPr/>
    </dgm:pt>
    <dgm:pt modelId="{C1068109-4D91-4007-BFDB-0E6F786B0FC7}" type="pres">
      <dgm:prSet presAssocID="{2A8F9D90-D73C-41DE-9FD3-575E3A753D1C}" presName="sibTrans" presStyleLbl="sibTrans2D1" presStyleIdx="0" presStyleCnt="0"/>
      <dgm:spPr/>
    </dgm:pt>
    <dgm:pt modelId="{854EBEE2-DB18-4D1F-8238-07E4FEFE9B20}" type="pres">
      <dgm:prSet presAssocID="{CE8F58AA-2C18-4399-8E82-3BBF303ADD13}" presName="compNode" presStyleCnt="0"/>
      <dgm:spPr/>
    </dgm:pt>
    <dgm:pt modelId="{9C0BBA33-30AC-4CD9-A50D-339C6A707D24}" type="pres">
      <dgm:prSet presAssocID="{CE8F58AA-2C18-4399-8E82-3BBF303ADD13}"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North America with solid fill"/>
        </a:ext>
      </dgm:extLst>
    </dgm:pt>
    <dgm:pt modelId="{8F3CE6C5-F1B2-4AB7-A36F-892A4AA47608}" type="pres">
      <dgm:prSet presAssocID="{CE8F58AA-2C18-4399-8E82-3BBF303ADD13}" presName="textRect" presStyleLbl="revTx" presStyleIdx="1" presStyleCnt="4">
        <dgm:presLayoutVars>
          <dgm:bulletEnabled val="1"/>
        </dgm:presLayoutVars>
      </dgm:prSet>
      <dgm:spPr/>
    </dgm:pt>
    <dgm:pt modelId="{8B6D3257-37D2-47FD-8E68-9A13976778AD}" type="pres">
      <dgm:prSet presAssocID="{1DF4D311-9648-453F-A2C1-01EE2D0CC5C9}" presName="sibTrans" presStyleLbl="sibTrans2D1" presStyleIdx="0" presStyleCnt="0"/>
      <dgm:spPr/>
    </dgm:pt>
    <dgm:pt modelId="{8EE2A854-5D31-4B5C-9C65-7937E58E3DD0}" type="pres">
      <dgm:prSet presAssocID="{7B4C8263-BDD2-4392-A82C-0E38A36B7C03}" presName="compNode" presStyleCnt="0"/>
      <dgm:spPr/>
    </dgm:pt>
    <dgm:pt modelId="{5CA9C17B-CDE9-427A-96B3-E58C843151BD}" type="pres">
      <dgm:prSet presAssocID="{7B4C8263-BDD2-4392-A82C-0E38A36B7C03}"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pt>
    <dgm:pt modelId="{BEAF8B09-C1B3-4BEF-9FF2-66A62E866F00}" type="pres">
      <dgm:prSet presAssocID="{7B4C8263-BDD2-4392-A82C-0E38A36B7C03}" presName="textRect" presStyleLbl="revTx" presStyleIdx="2" presStyleCnt="4">
        <dgm:presLayoutVars>
          <dgm:bulletEnabled val="1"/>
        </dgm:presLayoutVars>
      </dgm:prSet>
      <dgm:spPr/>
    </dgm:pt>
    <dgm:pt modelId="{83A053C9-8DF1-4A5D-A79B-094C3A7338D4}" type="pres">
      <dgm:prSet presAssocID="{3E89BBC9-E7AD-418F-A05F-ED1127E09F5A}" presName="sibTrans" presStyleLbl="sibTrans2D1" presStyleIdx="0" presStyleCnt="0"/>
      <dgm:spPr/>
    </dgm:pt>
    <dgm:pt modelId="{9DF29C43-2A8D-41C3-BEF5-6AAF64E6257E}" type="pres">
      <dgm:prSet presAssocID="{DF8AA67B-E57D-4924-81C2-7FF6743DC647}" presName="compNode" presStyleCnt="0"/>
      <dgm:spPr/>
    </dgm:pt>
    <dgm:pt modelId="{8BD54A19-E7E3-47AD-893A-B1FCA338C7A9}" type="pres">
      <dgm:prSet presAssocID="{DF8AA67B-E57D-4924-81C2-7FF6743DC647}"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Diploma roll with solid fill"/>
        </a:ext>
      </dgm:extLst>
    </dgm:pt>
    <dgm:pt modelId="{F9521FEE-C71E-495C-B9FE-3AA26E74E339}" type="pres">
      <dgm:prSet presAssocID="{DF8AA67B-E57D-4924-81C2-7FF6743DC647}" presName="textRect" presStyleLbl="revTx" presStyleIdx="3" presStyleCnt="4">
        <dgm:presLayoutVars>
          <dgm:bulletEnabled val="1"/>
        </dgm:presLayoutVars>
      </dgm:prSet>
      <dgm:spPr/>
    </dgm:pt>
  </dgm:ptLst>
  <dgm:cxnLst>
    <dgm:cxn modelId="{021C7C00-1001-4647-9AF3-82F9ACDBF3AC}" type="presOf" srcId="{0375ED82-39C1-426D-90CB-DDF74CDFDD18}" destId="{18067866-EE59-4128-B49C-C764E02CD406}" srcOrd="0" destOrd="0" presId="urn:microsoft.com/office/officeart/2005/8/layout/pList1"/>
    <dgm:cxn modelId="{E2F7F30E-962F-493D-AEEB-7ACF3C01749A}" type="presOf" srcId="{3E89BBC9-E7AD-418F-A05F-ED1127E09F5A}" destId="{83A053C9-8DF1-4A5D-A79B-094C3A7338D4}" srcOrd="0" destOrd="0" presId="urn:microsoft.com/office/officeart/2005/8/layout/pList1"/>
    <dgm:cxn modelId="{FA868933-302A-4001-BEE7-2FBD1DED0A9B}" type="presOf" srcId="{DF8AA67B-E57D-4924-81C2-7FF6743DC647}" destId="{F9521FEE-C71E-495C-B9FE-3AA26E74E339}" srcOrd="0" destOrd="0" presId="urn:microsoft.com/office/officeart/2005/8/layout/pList1"/>
    <dgm:cxn modelId="{7C037D6F-B4E7-4A21-9459-796DD9E6DC03}" srcId="{0375ED82-39C1-426D-90CB-DDF74CDFDD18}" destId="{7B4C8263-BDD2-4392-A82C-0E38A36B7C03}" srcOrd="2" destOrd="0" parTransId="{EFEF5264-94A4-4911-BE17-193F7B58DB11}" sibTransId="{3E89BBC9-E7AD-418F-A05F-ED1127E09F5A}"/>
    <dgm:cxn modelId="{545F8689-6D63-4854-9DBA-7A20B51BAA2A}" type="presOf" srcId="{2A8F9D90-D73C-41DE-9FD3-575E3A753D1C}" destId="{C1068109-4D91-4007-BFDB-0E6F786B0FC7}" srcOrd="0" destOrd="0" presId="urn:microsoft.com/office/officeart/2005/8/layout/pList1"/>
    <dgm:cxn modelId="{2E40F7A6-568F-4F3D-837B-AD5059A77A5A}" type="presOf" srcId="{2984AF3F-F2E3-45EA-9474-706C0E3C7674}" destId="{7D1AD532-FC3B-4996-A207-50D0E7474C0E}" srcOrd="0" destOrd="0" presId="urn:microsoft.com/office/officeart/2005/8/layout/pList1"/>
    <dgm:cxn modelId="{095C06D0-E38D-4D71-A19D-FFBC220A9D4C}" type="presOf" srcId="{1DF4D311-9648-453F-A2C1-01EE2D0CC5C9}" destId="{8B6D3257-37D2-47FD-8E68-9A13976778AD}" srcOrd="0" destOrd="0" presId="urn:microsoft.com/office/officeart/2005/8/layout/pList1"/>
    <dgm:cxn modelId="{48443EDA-CF99-442A-B944-F3FC8F11432D}" type="presOf" srcId="{CE8F58AA-2C18-4399-8E82-3BBF303ADD13}" destId="{8F3CE6C5-F1B2-4AB7-A36F-892A4AA47608}" srcOrd="0" destOrd="0" presId="urn:microsoft.com/office/officeart/2005/8/layout/pList1"/>
    <dgm:cxn modelId="{920345EB-9211-4978-8D00-2A16688ED4BD}" srcId="{0375ED82-39C1-426D-90CB-DDF74CDFDD18}" destId="{2984AF3F-F2E3-45EA-9474-706C0E3C7674}" srcOrd="0" destOrd="0" parTransId="{DB992228-B224-46B4-8DE3-F3F3B79EF722}" sibTransId="{2A8F9D90-D73C-41DE-9FD3-575E3A753D1C}"/>
    <dgm:cxn modelId="{39CDBAEE-9949-4A94-99A7-04D593A9105F}" srcId="{0375ED82-39C1-426D-90CB-DDF74CDFDD18}" destId="{DF8AA67B-E57D-4924-81C2-7FF6743DC647}" srcOrd="3" destOrd="0" parTransId="{D71A4DDF-3237-4F8F-AF1C-FA3C7339EED7}" sibTransId="{E16FD2F5-D8C3-4FB1-A743-6650F9A24147}"/>
    <dgm:cxn modelId="{44458EF5-8913-4366-B99B-06CC96DC5335}" srcId="{0375ED82-39C1-426D-90CB-DDF74CDFDD18}" destId="{CE8F58AA-2C18-4399-8E82-3BBF303ADD13}" srcOrd="1" destOrd="0" parTransId="{B98C2379-38DE-4D47-AA0D-D240FAB602FF}" sibTransId="{1DF4D311-9648-453F-A2C1-01EE2D0CC5C9}"/>
    <dgm:cxn modelId="{240A09F7-2E1C-412E-8A1E-B52CFE5F62AD}" type="presOf" srcId="{7B4C8263-BDD2-4392-A82C-0E38A36B7C03}" destId="{BEAF8B09-C1B3-4BEF-9FF2-66A62E866F00}" srcOrd="0" destOrd="0" presId="urn:microsoft.com/office/officeart/2005/8/layout/pList1"/>
    <dgm:cxn modelId="{56251EBC-FFDB-482E-BE84-3F951911C077}" type="presParOf" srcId="{18067866-EE59-4128-B49C-C764E02CD406}" destId="{099D22B3-0842-4F94-B3DB-3AEDF5B8EADF}" srcOrd="0" destOrd="0" presId="urn:microsoft.com/office/officeart/2005/8/layout/pList1"/>
    <dgm:cxn modelId="{802A04DF-F150-4AD3-9BA5-276363C8790A}" type="presParOf" srcId="{099D22B3-0842-4F94-B3DB-3AEDF5B8EADF}" destId="{59CECAE5-6C04-4BE6-B087-AB645D6581A3}" srcOrd="0" destOrd="0" presId="urn:microsoft.com/office/officeart/2005/8/layout/pList1"/>
    <dgm:cxn modelId="{9AAFA284-219F-4006-985A-C3A4A0DBA952}" type="presParOf" srcId="{099D22B3-0842-4F94-B3DB-3AEDF5B8EADF}" destId="{7D1AD532-FC3B-4996-A207-50D0E7474C0E}" srcOrd="1" destOrd="0" presId="urn:microsoft.com/office/officeart/2005/8/layout/pList1"/>
    <dgm:cxn modelId="{BD346980-3E20-4E39-8076-E889C2147AD7}" type="presParOf" srcId="{18067866-EE59-4128-B49C-C764E02CD406}" destId="{C1068109-4D91-4007-BFDB-0E6F786B0FC7}" srcOrd="1" destOrd="0" presId="urn:microsoft.com/office/officeart/2005/8/layout/pList1"/>
    <dgm:cxn modelId="{A45AF741-E528-4BBE-8A3E-6193984E0AF1}" type="presParOf" srcId="{18067866-EE59-4128-B49C-C764E02CD406}" destId="{854EBEE2-DB18-4D1F-8238-07E4FEFE9B20}" srcOrd="2" destOrd="0" presId="urn:microsoft.com/office/officeart/2005/8/layout/pList1"/>
    <dgm:cxn modelId="{84D3A6DC-8265-4E22-B153-7021B8F02D25}" type="presParOf" srcId="{854EBEE2-DB18-4D1F-8238-07E4FEFE9B20}" destId="{9C0BBA33-30AC-4CD9-A50D-339C6A707D24}" srcOrd="0" destOrd="0" presId="urn:microsoft.com/office/officeart/2005/8/layout/pList1"/>
    <dgm:cxn modelId="{C5023F8D-62E7-495D-9231-7680DE8B3877}" type="presParOf" srcId="{854EBEE2-DB18-4D1F-8238-07E4FEFE9B20}" destId="{8F3CE6C5-F1B2-4AB7-A36F-892A4AA47608}" srcOrd="1" destOrd="0" presId="urn:microsoft.com/office/officeart/2005/8/layout/pList1"/>
    <dgm:cxn modelId="{0E7395F9-36C0-4F17-8CA5-4EE93E884B5E}" type="presParOf" srcId="{18067866-EE59-4128-B49C-C764E02CD406}" destId="{8B6D3257-37D2-47FD-8E68-9A13976778AD}" srcOrd="3" destOrd="0" presId="urn:microsoft.com/office/officeart/2005/8/layout/pList1"/>
    <dgm:cxn modelId="{47D7226A-5012-43BE-9B7E-60358E4B8691}" type="presParOf" srcId="{18067866-EE59-4128-B49C-C764E02CD406}" destId="{8EE2A854-5D31-4B5C-9C65-7937E58E3DD0}" srcOrd="4" destOrd="0" presId="urn:microsoft.com/office/officeart/2005/8/layout/pList1"/>
    <dgm:cxn modelId="{1A46906A-7B77-45BB-8A3B-DCBE4B6C7CEA}" type="presParOf" srcId="{8EE2A854-5D31-4B5C-9C65-7937E58E3DD0}" destId="{5CA9C17B-CDE9-427A-96B3-E58C843151BD}" srcOrd="0" destOrd="0" presId="urn:microsoft.com/office/officeart/2005/8/layout/pList1"/>
    <dgm:cxn modelId="{A8FA9C82-3889-4B5B-921D-2200D658E36D}" type="presParOf" srcId="{8EE2A854-5D31-4B5C-9C65-7937E58E3DD0}" destId="{BEAF8B09-C1B3-4BEF-9FF2-66A62E866F00}" srcOrd="1" destOrd="0" presId="urn:microsoft.com/office/officeart/2005/8/layout/pList1"/>
    <dgm:cxn modelId="{31D4E528-68F0-444C-B5B1-925F2E3F84F1}" type="presParOf" srcId="{18067866-EE59-4128-B49C-C764E02CD406}" destId="{83A053C9-8DF1-4A5D-A79B-094C3A7338D4}" srcOrd="5" destOrd="0" presId="urn:microsoft.com/office/officeart/2005/8/layout/pList1"/>
    <dgm:cxn modelId="{4A592C24-A1EE-4A46-BDA7-990ECD33FDFF}" type="presParOf" srcId="{18067866-EE59-4128-B49C-C764E02CD406}" destId="{9DF29C43-2A8D-41C3-BEF5-6AAF64E6257E}" srcOrd="6" destOrd="0" presId="urn:microsoft.com/office/officeart/2005/8/layout/pList1"/>
    <dgm:cxn modelId="{13596C1F-A2F0-4C01-8B33-DAD38F636BAE}" type="presParOf" srcId="{9DF29C43-2A8D-41C3-BEF5-6AAF64E6257E}" destId="{8BD54A19-E7E3-47AD-893A-B1FCA338C7A9}" srcOrd="0" destOrd="0" presId="urn:microsoft.com/office/officeart/2005/8/layout/pList1"/>
    <dgm:cxn modelId="{96BBD0FE-2A84-4823-ACEF-82A12EADCE93}" type="presParOf" srcId="{9DF29C43-2A8D-41C3-BEF5-6AAF64E6257E}" destId="{F9521FEE-C71E-495C-B9FE-3AA26E74E33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All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326AA638-BCF7-426A-9DB1-9B675FCE9555}">
      <dgm:prSet phldrT="[Text]"/>
      <dgm:spPr/>
      <dgm:t>
        <a:bodyPr/>
        <a:lstStyle/>
        <a:p>
          <a:r>
            <a:rPr lang="en-US" dirty="0"/>
            <a:t>101</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3"/>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3"/>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3"/>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1"/>
      <dgm:spPr/>
    </dgm:pt>
    <dgm:pt modelId="{ED9B612D-F9A3-43F6-A500-EBEEED835239}" type="pres">
      <dgm:prSet presAssocID="{55640610-E22B-4B3B-8CAE-8B688D7E0B2A}"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A3A85317-4FF1-4EE2-BCCE-0B33023F52E9}" srcId="{55640610-E22B-4B3B-8CAE-8B688D7E0B2A}" destId="{326AA638-BCF7-426A-9DB1-9B675FCE9555}" srcOrd="0" destOrd="0" parTransId="{46B5CF74-3290-4F98-9505-9F13CF3AE8F3}" sibTransId="{D0392577-8EAA-494F-A1B2-15F1D895BBD7}"/>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Land Grant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22</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0</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Public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40</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Private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49</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9978D2-7E64-40F9-9CCE-62FD9B472702}"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4AA7CC4B-B188-4662-93BE-C24945423A60}">
      <dgm:prSet phldrT="[Text]"/>
      <dgm:spPr>
        <a:solidFill>
          <a:srgbClr val="00B0F0"/>
        </a:solidFill>
      </dgm:spPr>
      <dgm:t>
        <a:bodyPr/>
        <a:lstStyle/>
        <a:p>
          <a:r>
            <a:rPr lang="en-US" dirty="0"/>
            <a:t>Public 3926.65</a:t>
          </a:r>
        </a:p>
      </dgm:t>
    </dgm:pt>
    <dgm:pt modelId="{1EE640B1-B5A5-4CCE-B7F5-0B9DF2FC2726}" type="parTrans" cxnId="{1380FD64-5D08-4688-84FE-4700C497D8FA}">
      <dgm:prSet/>
      <dgm:spPr/>
      <dgm:t>
        <a:bodyPr/>
        <a:lstStyle/>
        <a:p>
          <a:endParaRPr lang="en-US"/>
        </a:p>
      </dgm:t>
    </dgm:pt>
    <dgm:pt modelId="{CEAFF706-8148-48DF-A319-8A752FF64ACB}" type="sibTrans" cxnId="{1380FD64-5D08-4688-84FE-4700C497D8FA}">
      <dgm:prSet/>
      <dgm:spPr/>
      <dgm:t>
        <a:bodyPr/>
        <a:lstStyle/>
        <a:p>
          <a:endParaRPr lang="en-US"/>
        </a:p>
      </dgm:t>
    </dgm:pt>
    <dgm:pt modelId="{321A5519-AF66-47EB-BD1F-C651AEC1D083}">
      <dgm:prSet phldrT="[Text]"/>
      <dgm:spPr>
        <a:solidFill>
          <a:srgbClr val="FF0000"/>
        </a:solidFill>
      </dgm:spPr>
      <dgm:t>
        <a:bodyPr/>
        <a:lstStyle/>
        <a:p>
          <a:r>
            <a:rPr lang="en-US" dirty="0"/>
            <a:t>Private 1154.67</a:t>
          </a:r>
        </a:p>
      </dgm:t>
    </dgm:pt>
    <dgm:pt modelId="{77EC33C2-AFB9-4AF5-BB96-F664F4CEA618}" type="parTrans" cxnId="{6CE8A864-FB38-438A-BDDD-82E6373E87DD}">
      <dgm:prSet/>
      <dgm:spPr/>
      <dgm:t>
        <a:bodyPr/>
        <a:lstStyle/>
        <a:p>
          <a:endParaRPr lang="en-US"/>
        </a:p>
      </dgm:t>
    </dgm:pt>
    <dgm:pt modelId="{E6EE6D1E-1A0A-41FB-8F73-382ECECCF0D8}" type="sibTrans" cxnId="{6CE8A864-FB38-438A-BDDD-82E6373E87DD}">
      <dgm:prSet/>
      <dgm:spPr/>
      <dgm:t>
        <a:bodyPr/>
        <a:lstStyle/>
        <a:p>
          <a:endParaRPr lang="en-US"/>
        </a:p>
      </dgm:t>
    </dgm:pt>
    <dgm:pt modelId="{784BA29A-6763-4A77-8824-A720F5B980BF}" type="pres">
      <dgm:prSet presAssocID="{6E9978D2-7E64-40F9-9CCE-62FD9B472702}" presName="cycle" presStyleCnt="0">
        <dgm:presLayoutVars>
          <dgm:dir/>
          <dgm:resizeHandles val="exact"/>
        </dgm:presLayoutVars>
      </dgm:prSet>
      <dgm:spPr/>
    </dgm:pt>
    <dgm:pt modelId="{7995E887-F6B9-4A02-B967-9EA4E312E965}" type="pres">
      <dgm:prSet presAssocID="{4AA7CC4B-B188-4662-93BE-C24945423A60}" presName="arrow" presStyleLbl="node1" presStyleIdx="0" presStyleCnt="2">
        <dgm:presLayoutVars>
          <dgm:bulletEnabled val="1"/>
        </dgm:presLayoutVars>
      </dgm:prSet>
      <dgm:spPr/>
    </dgm:pt>
    <dgm:pt modelId="{1758213D-E08C-43B3-A7FD-4BFFBFBA658C}" type="pres">
      <dgm:prSet presAssocID="{321A5519-AF66-47EB-BD1F-C651AEC1D083}" presName="arrow" presStyleLbl="node1" presStyleIdx="1" presStyleCnt="2">
        <dgm:presLayoutVars>
          <dgm:bulletEnabled val="1"/>
        </dgm:presLayoutVars>
      </dgm:prSet>
      <dgm:spPr/>
    </dgm:pt>
  </dgm:ptLst>
  <dgm:cxnLst>
    <dgm:cxn modelId="{6CE8A864-FB38-438A-BDDD-82E6373E87DD}" srcId="{6E9978D2-7E64-40F9-9CCE-62FD9B472702}" destId="{321A5519-AF66-47EB-BD1F-C651AEC1D083}" srcOrd="1" destOrd="0" parTransId="{77EC33C2-AFB9-4AF5-BB96-F664F4CEA618}" sibTransId="{E6EE6D1E-1A0A-41FB-8F73-382ECECCF0D8}"/>
    <dgm:cxn modelId="{5008E564-EF0E-4EE1-955C-93975DFD66CC}" type="presOf" srcId="{321A5519-AF66-47EB-BD1F-C651AEC1D083}" destId="{1758213D-E08C-43B3-A7FD-4BFFBFBA658C}" srcOrd="0" destOrd="0" presId="urn:microsoft.com/office/officeart/2005/8/layout/arrow1"/>
    <dgm:cxn modelId="{1380FD64-5D08-4688-84FE-4700C497D8FA}" srcId="{6E9978D2-7E64-40F9-9CCE-62FD9B472702}" destId="{4AA7CC4B-B188-4662-93BE-C24945423A60}" srcOrd="0" destOrd="0" parTransId="{1EE640B1-B5A5-4CCE-B7F5-0B9DF2FC2726}" sibTransId="{CEAFF706-8148-48DF-A319-8A752FF64ACB}"/>
    <dgm:cxn modelId="{65060E48-B2E1-4C04-B72E-8DE7571825E8}" type="presOf" srcId="{4AA7CC4B-B188-4662-93BE-C24945423A60}" destId="{7995E887-F6B9-4A02-B967-9EA4E312E965}" srcOrd="0" destOrd="0" presId="urn:microsoft.com/office/officeart/2005/8/layout/arrow1"/>
    <dgm:cxn modelId="{CD05C7E5-59B2-468A-A730-D5D12987C5F6}" type="presOf" srcId="{6E9978D2-7E64-40F9-9CCE-62FD9B472702}" destId="{784BA29A-6763-4A77-8824-A720F5B980BF}" srcOrd="0" destOrd="0" presId="urn:microsoft.com/office/officeart/2005/8/layout/arrow1"/>
    <dgm:cxn modelId="{A6E54245-8522-4256-9033-10CD34002557}" type="presParOf" srcId="{784BA29A-6763-4A77-8824-A720F5B980BF}" destId="{7995E887-F6B9-4A02-B967-9EA4E312E965}" srcOrd="0" destOrd="0" presId="urn:microsoft.com/office/officeart/2005/8/layout/arrow1"/>
    <dgm:cxn modelId="{707BB84A-90A4-4EEC-B172-C80D5B363DEA}" type="presParOf" srcId="{784BA29A-6763-4A77-8824-A720F5B980BF}" destId="{1758213D-E08C-43B3-A7FD-4BFFBFBA658C}"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ECAE5-6C04-4BE6-B087-AB645D6581A3}">
      <dsp:nvSpPr>
        <dsp:cNvPr id="0" name=""/>
        <dsp:cNvSpPr/>
      </dsp:nvSpPr>
      <dsp:spPr>
        <a:xfrm>
          <a:off x="5133" y="880863"/>
          <a:ext cx="2443028" cy="1683246"/>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AD532-FC3B-4996-A207-50D0E7474C0E}">
      <dsp:nvSpPr>
        <dsp:cNvPr id="0" name=""/>
        <dsp:cNvSpPr/>
      </dsp:nvSpPr>
      <dsp:spPr>
        <a:xfrm>
          <a:off x="5133"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101</a:t>
          </a:r>
        </a:p>
        <a:p>
          <a:pPr marL="0" lvl="0" indent="0" algn="ctr" defTabSz="577850">
            <a:lnSpc>
              <a:spcPct val="90000"/>
            </a:lnSpc>
            <a:spcBef>
              <a:spcPct val="0"/>
            </a:spcBef>
            <a:spcAft>
              <a:spcPct val="35000"/>
            </a:spcAft>
            <a:buNone/>
          </a:pPr>
          <a:r>
            <a:rPr lang="en-US" sz="1300" kern="1200" dirty="0"/>
            <a:t> HBCUs are in existence</a:t>
          </a:r>
        </a:p>
      </dsp:txBody>
      <dsp:txXfrm>
        <a:off x="5133" y="2564110"/>
        <a:ext cx="2443028" cy="906363"/>
      </dsp:txXfrm>
    </dsp:sp>
    <dsp:sp modelId="{9C0BBA33-30AC-4CD9-A50D-339C6A707D24}">
      <dsp:nvSpPr>
        <dsp:cNvPr id="0" name=""/>
        <dsp:cNvSpPr/>
      </dsp:nvSpPr>
      <dsp:spPr>
        <a:xfrm>
          <a:off x="2692568" y="880863"/>
          <a:ext cx="2443028" cy="1683246"/>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CE6C5-F1B2-4AB7-A36F-892A4AA47608}">
      <dsp:nvSpPr>
        <dsp:cNvPr id="0" name=""/>
        <dsp:cNvSpPr/>
      </dsp:nvSpPr>
      <dsp:spPr>
        <a:xfrm>
          <a:off x="2692568"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21</a:t>
          </a:r>
        </a:p>
        <a:p>
          <a:pPr marL="0" lvl="0" indent="0" algn="ctr" defTabSz="577850">
            <a:lnSpc>
              <a:spcPct val="90000"/>
            </a:lnSpc>
            <a:spcBef>
              <a:spcPct val="0"/>
            </a:spcBef>
            <a:spcAft>
              <a:spcPct val="35000"/>
            </a:spcAft>
            <a:buNone/>
          </a:pPr>
          <a:r>
            <a:rPr lang="en-US" sz="1300" kern="1200" dirty="0"/>
            <a:t>Different US states, district, and US territory house HBCUs</a:t>
          </a:r>
        </a:p>
      </dsp:txBody>
      <dsp:txXfrm>
        <a:off x="2692568" y="2564110"/>
        <a:ext cx="2443028" cy="906363"/>
      </dsp:txXfrm>
    </dsp:sp>
    <dsp:sp modelId="{5CA9C17B-CDE9-427A-96B3-E58C843151BD}">
      <dsp:nvSpPr>
        <dsp:cNvPr id="0" name=""/>
        <dsp:cNvSpPr/>
      </dsp:nvSpPr>
      <dsp:spPr>
        <a:xfrm>
          <a:off x="5380002" y="880863"/>
          <a:ext cx="2443028" cy="1683246"/>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F8B09-C1B3-4BEF-9FF2-66A62E866F00}">
      <dsp:nvSpPr>
        <dsp:cNvPr id="0" name=""/>
        <dsp:cNvSpPr/>
      </dsp:nvSpPr>
      <dsp:spPr>
        <a:xfrm>
          <a:off x="5380002"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249,244</a:t>
          </a:r>
        </a:p>
        <a:p>
          <a:pPr marL="0" lvl="0" indent="0" algn="ctr" defTabSz="577850">
            <a:lnSpc>
              <a:spcPct val="90000"/>
            </a:lnSpc>
            <a:spcBef>
              <a:spcPct val="0"/>
            </a:spcBef>
            <a:spcAft>
              <a:spcPct val="35000"/>
            </a:spcAft>
            <a:buNone/>
          </a:pPr>
          <a:r>
            <a:rPr lang="en-US" sz="1300" kern="1200" dirty="0"/>
            <a:t>Number of enrolled undergraduates across all HBCUs</a:t>
          </a:r>
        </a:p>
      </dsp:txBody>
      <dsp:txXfrm>
        <a:off x="5380002" y="2564110"/>
        <a:ext cx="2443028" cy="906363"/>
      </dsp:txXfrm>
    </dsp:sp>
    <dsp:sp modelId="{8BD54A19-E7E3-47AD-893A-B1FCA338C7A9}">
      <dsp:nvSpPr>
        <dsp:cNvPr id="0" name=""/>
        <dsp:cNvSpPr/>
      </dsp:nvSpPr>
      <dsp:spPr>
        <a:xfrm>
          <a:off x="8067437" y="880863"/>
          <a:ext cx="2443028" cy="1683246"/>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21FEE-C71E-495C-B9FE-3AA26E74E339}">
      <dsp:nvSpPr>
        <dsp:cNvPr id="0" name=""/>
        <dsp:cNvSpPr/>
      </dsp:nvSpPr>
      <dsp:spPr>
        <a:xfrm>
          <a:off x="8067437"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48,494</a:t>
          </a:r>
        </a:p>
        <a:p>
          <a:pPr marL="0" lvl="0" indent="0" algn="ctr" defTabSz="577850">
            <a:lnSpc>
              <a:spcPct val="90000"/>
            </a:lnSpc>
            <a:spcBef>
              <a:spcPct val="0"/>
            </a:spcBef>
            <a:spcAft>
              <a:spcPct val="35000"/>
            </a:spcAft>
            <a:buNone/>
          </a:pPr>
          <a:r>
            <a:rPr lang="en-US" sz="1300" kern="1200" dirty="0"/>
            <a:t>Number of Associate, Bachelor, Master, and Doctorate degrees issued across all HBCUs</a:t>
          </a:r>
        </a:p>
      </dsp:txBody>
      <dsp:txXfrm>
        <a:off x="8067437" y="2564110"/>
        <a:ext cx="2443028" cy="906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HBCUs</a:t>
          </a:r>
        </a:p>
      </dsp:txBody>
      <dsp:txXfrm>
        <a:off x="0" y="0"/>
        <a:ext cx="821300" cy="2661313"/>
      </dsp:txXfrm>
    </dsp:sp>
    <dsp:sp modelId="{A10F6440-B5A7-4E17-9DD5-33635C26E62E}">
      <dsp:nvSpPr>
        <dsp:cNvPr id="0" name=""/>
        <dsp:cNvSpPr/>
      </dsp:nvSpPr>
      <dsp:spPr>
        <a:xfrm>
          <a:off x="882898"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All Institutions</a:t>
          </a:r>
        </a:p>
      </dsp:txBody>
      <dsp:txXfrm>
        <a:off x="882898" y="120850"/>
        <a:ext cx="1581004" cy="2417012"/>
      </dsp:txXfrm>
    </dsp:sp>
    <dsp:sp modelId="{7FB1E64F-306E-4A3A-BF07-9E2E4E96C97F}">
      <dsp:nvSpPr>
        <dsp:cNvPr id="0" name=""/>
        <dsp:cNvSpPr/>
      </dsp:nvSpPr>
      <dsp:spPr>
        <a:xfrm>
          <a:off x="2525499"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101</a:t>
          </a:r>
        </a:p>
      </dsp:txBody>
      <dsp:txXfrm>
        <a:off x="2525499" y="120850"/>
        <a:ext cx="1581004" cy="2417012"/>
      </dsp:txXfrm>
    </dsp:sp>
    <dsp:sp modelId="{7FA0590D-3D5B-4401-A80B-6E582AAA9AB0}">
      <dsp:nvSpPr>
        <dsp:cNvPr id="0" name=""/>
        <dsp:cNvSpPr/>
      </dsp:nvSpPr>
      <dsp:spPr>
        <a:xfrm>
          <a:off x="821300" y="2537863"/>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Land Grant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22</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0</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Public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40</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Private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49</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5E887-F6B9-4A02-B967-9EA4E312E965}">
      <dsp:nvSpPr>
        <dsp:cNvPr id="0" name=""/>
        <dsp:cNvSpPr/>
      </dsp:nvSpPr>
      <dsp:spPr>
        <a:xfrm rot="16200000">
          <a:off x="175" y="629083"/>
          <a:ext cx="2012853" cy="2012853"/>
        </a:xfrm>
        <a:prstGeom prst="upArrow">
          <a:avLst>
            <a:gd name="adj1" fmla="val 50000"/>
            <a:gd name="adj2" fmla="val 35000"/>
          </a:avLst>
        </a:prstGeom>
        <a:solidFill>
          <a:srgbClr val="00B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Public 3926.65</a:t>
          </a:r>
        </a:p>
      </dsp:txBody>
      <dsp:txXfrm rot="5400000">
        <a:off x="352425" y="1132296"/>
        <a:ext cx="1660604" cy="1006427"/>
      </dsp:txXfrm>
    </dsp:sp>
    <dsp:sp modelId="{1758213D-E08C-43B3-A7FD-4BFFBFBA658C}">
      <dsp:nvSpPr>
        <dsp:cNvPr id="0" name=""/>
        <dsp:cNvSpPr/>
      </dsp:nvSpPr>
      <dsp:spPr>
        <a:xfrm rot="5400000">
          <a:off x="2214995" y="629083"/>
          <a:ext cx="2012853" cy="2012853"/>
        </a:xfrm>
        <a:prstGeom prst="upArrow">
          <a:avLst>
            <a:gd name="adj1" fmla="val 50000"/>
            <a:gd name="adj2" fmla="val 35000"/>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Private 1154.67</a:t>
          </a:r>
        </a:p>
      </dsp:txBody>
      <dsp:txXfrm rot="-5400000">
        <a:off x="2214996" y="1132296"/>
        <a:ext cx="1660604" cy="100642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6809B-F4A9-443D-A7A4-3899396C4088}"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8ACD8-B042-4144-87B2-A4E2CCF94A64}" type="slidenum">
              <a:rPr lang="en-US" smtClean="0"/>
              <a:t>‹#›</a:t>
            </a:fld>
            <a:endParaRPr lang="en-US"/>
          </a:p>
        </p:txBody>
      </p:sp>
    </p:spTree>
    <p:extLst>
      <p:ext uri="{BB962C8B-B14F-4D97-AF65-F5344CB8AC3E}">
        <p14:creationId xmlns:p14="http://schemas.microsoft.com/office/powerpoint/2010/main" val="280878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In </a:t>
            </a:r>
            <a:r>
              <a:rPr lang="en-US" b="0" i="0" dirty="0">
                <a:solidFill>
                  <a:srgbClr val="040C28"/>
                </a:solidFill>
                <a:effectLst/>
                <a:latin typeface="Google Sans"/>
              </a:rPr>
              <a:t>Title III of the Higher Education Act of 1965</a:t>
            </a:r>
            <a:r>
              <a:rPr lang="en-US" b="0" i="0" dirty="0">
                <a:solidFill>
                  <a:srgbClr val="202124"/>
                </a:solidFill>
                <a:effectLst/>
                <a:latin typeface="Google Sans"/>
              </a:rPr>
              <a:t>, Congress officially defined an HBCU as a school of higher learning that was accredited and established before 1964, and whose principal mission was the education of African Americans.</a:t>
            </a:r>
          </a:p>
          <a:p>
            <a:r>
              <a:rPr lang="en-US" dirty="0"/>
              <a:t>https://www.tmcf.org/about-us/member-schools/about-hbcus/#:~:text=In%20Title%20III%20of%20the,the%20education%20of%20African%20Americans.</a:t>
            </a:r>
          </a:p>
        </p:txBody>
      </p:sp>
      <p:sp>
        <p:nvSpPr>
          <p:cNvPr id="4" name="Slide Number Placeholder 3"/>
          <p:cNvSpPr>
            <a:spLocks noGrp="1"/>
          </p:cNvSpPr>
          <p:nvPr>
            <p:ph type="sldNum" sz="quarter" idx="5"/>
          </p:nvPr>
        </p:nvSpPr>
        <p:spPr/>
        <p:txBody>
          <a:bodyPr/>
          <a:lstStyle/>
          <a:p>
            <a:fld id="{BC98ACD8-B042-4144-87B2-A4E2CCF94A64}" type="slidenum">
              <a:rPr lang="en-US" smtClean="0"/>
              <a:t>3</a:t>
            </a:fld>
            <a:endParaRPr lang="en-US"/>
          </a:p>
        </p:txBody>
      </p:sp>
    </p:spTree>
    <p:extLst>
      <p:ext uri="{BB962C8B-B14F-4D97-AF65-F5344CB8AC3E}">
        <p14:creationId xmlns:p14="http://schemas.microsoft.com/office/powerpoint/2010/main" val="156381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 land-grant college or university is an institution that has been designated by its state legislature or Congress to receive the benefits of the Morrill Acts of 1862 and 1890, or the Equity in Educational Land-Grant Status Act of 1994.</a:t>
            </a:r>
          </a:p>
          <a:p>
            <a:r>
              <a:rPr lang="en-US" dirty="0"/>
              <a:t>https://www.aplu.org/about-us/history-of-aplu/what-is-a-land-grant-university/#:~:text=A%20land%2Dgrant%20college%20or,Grant%20Status%20Act%20of%201994.</a:t>
            </a:r>
          </a:p>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6</a:t>
            </a:fld>
            <a:endParaRPr lang="en-US"/>
          </a:p>
        </p:txBody>
      </p:sp>
    </p:spTree>
    <p:extLst>
      <p:ext uri="{BB962C8B-B14F-4D97-AF65-F5344CB8AC3E}">
        <p14:creationId xmlns:p14="http://schemas.microsoft.com/office/powerpoint/2010/main" val="112734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9</a:t>
            </a:fld>
            <a:endParaRPr lang="en-US"/>
          </a:p>
        </p:txBody>
      </p:sp>
    </p:spTree>
    <p:extLst>
      <p:ext uri="{BB962C8B-B14F-4D97-AF65-F5344CB8AC3E}">
        <p14:creationId xmlns:p14="http://schemas.microsoft.com/office/powerpoint/2010/main" val="2182025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10</a:t>
            </a:fld>
            <a:endParaRPr lang="en-US"/>
          </a:p>
        </p:txBody>
      </p:sp>
    </p:spTree>
    <p:extLst>
      <p:ext uri="{BB962C8B-B14F-4D97-AF65-F5344CB8AC3E}">
        <p14:creationId xmlns:p14="http://schemas.microsoft.com/office/powerpoint/2010/main" val="58710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11</a:t>
            </a:fld>
            <a:endParaRPr lang="en-US"/>
          </a:p>
        </p:txBody>
      </p:sp>
    </p:spTree>
    <p:extLst>
      <p:ext uri="{BB962C8B-B14F-4D97-AF65-F5344CB8AC3E}">
        <p14:creationId xmlns:p14="http://schemas.microsoft.com/office/powerpoint/2010/main" val="213034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12</a:t>
            </a:fld>
            <a:endParaRPr lang="en-US"/>
          </a:p>
        </p:txBody>
      </p:sp>
    </p:spTree>
    <p:extLst>
      <p:ext uri="{BB962C8B-B14F-4D97-AF65-F5344CB8AC3E}">
        <p14:creationId xmlns:p14="http://schemas.microsoft.com/office/powerpoint/2010/main" val="1802889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13</a:t>
            </a:fld>
            <a:endParaRPr lang="en-US"/>
          </a:p>
        </p:txBody>
      </p:sp>
    </p:spTree>
    <p:extLst>
      <p:ext uri="{BB962C8B-B14F-4D97-AF65-F5344CB8AC3E}">
        <p14:creationId xmlns:p14="http://schemas.microsoft.com/office/powerpoint/2010/main" val="4193533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43FA-FA67-8D42-BE3D-F3CA5E7B6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B1BA3B-DD3B-18CB-6179-942378DAC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5AD40-2622-34BC-85FE-38CFF17FAD90}"/>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B4E3F6B2-02C3-2C62-5087-51D3B8C51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B253A-543A-7BBB-D52A-A2D195940B21}"/>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943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3A76-ECE8-C342-0128-EFD994EBDA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D3FA5-FEA2-5507-5268-9F119329E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D53E0-5FBA-EFD6-A12A-C9993EEE080B}"/>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339063DB-C3CE-5C42-9E61-0969830FA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02136-9B88-A0CB-D1F5-53BA94C0699C}"/>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408630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376F82-2F6B-B324-29F8-0296D5EB0E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FBD9E-3A32-9C11-CE88-A8BD0A70B0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50A21-E8A7-FA79-AC4D-947053AFBDD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04D30284-8F48-17D5-0D4A-568136443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C25F6-92F6-B1E1-B1F7-C3366CB431C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3419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49F7-365B-51D5-560F-D28761BD7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E474E-5EEE-2D2E-C5AC-E3FB17542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670ED-2204-D2B0-176F-FFC3590C24EA}"/>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8F4AF1E8-2526-3DF0-B6B6-0C1304332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59D82-28C7-00B4-A3C3-B1FA26BA5DFA}"/>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60033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69E6-ADAB-1708-387C-3916A3E7D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57229-E2DD-6646-EC15-F8EA4EEDB5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89836-38B6-EFCD-17D8-BDD676AB92DA}"/>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4A475D43-B43F-86B4-D4CB-6A0D057F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D150B-3201-A157-AE26-68389EF664F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24303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CE7C-2CEC-9764-226E-10D69699A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BAC70-FA61-E2D1-1F88-E7870C354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46A4B-5B2B-DE9C-46CF-301FB2F0A7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9079CA-9422-7780-F8CE-336DEC847759}"/>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650539EB-CDDE-E8BE-86A6-8D5C7A68A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219F6-FC04-F0EE-EBBD-5F7A61DD7BB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408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F7B7-16A7-24C4-4F3B-C58AA17F14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5EC90-F5AF-8D8B-711F-71E8BC897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9898C-ADF5-6528-E026-57E1A84EA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ED4385-07E8-3648-5C48-615BF1785B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69552-2F53-2BE7-39FB-498C8C825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12004E-4134-B94F-6440-3C8CDE9A6BC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8" name="Footer Placeholder 7">
            <a:extLst>
              <a:ext uri="{FF2B5EF4-FFF2-40B4-BE49-F238E27FC236}">
                <a16:creationId xmlns:a16="http://schemas.microsoft.com/office/drawing/2014/main" id="{2B5644CC-3180-0FEF-B464-4117C9D4FE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E3402-BD53-2FD8-7806-16819ADDBB6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91528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7265-9662-7B45-FD1A-B5301EBBA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18B10-037F-1D50-DC91-886A2D7835E2}"/>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4" name="Footer Placeholder 3">
            <a:extLst>
              <a:ext uri="{FF2B5EF4-FFF2-40B4-BE49-F238E27FC236}">
                <a16:creationId xmlns:a16="http://schemas.microsoft.com/office/drawing/2014/main" id="{AAD4B968-9B55-DC67-7014-5BA1779DE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64656-1272-2044-1C58-1ADB6872612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25906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ED2E1-9135-CF17-9D01-E22E830920D8}"/>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3" name="Footer Placeholder 2">
            <a:extLst>
              <a:ext uri="{FF2B5EF4-FFF2-40B4-BE49-F238E27FC236}">
                <a16:creationId xmlns:a16="http://schemas.microsoft.com/office/drawing/2014/main" id="{0E2AE25F-A749-6B89-8493-EB00C68B08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A89326-D1E7-D85A-A77D-649158CF7BB8}"/>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94478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FC9A-8E60-83AF-5B1D-33CA5036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C6779-1CF3-FE08-84BF-3149362CE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802F9E-B5E8-11F8-6CA2-605EAAF62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E0957-5CDC-D2DA-08B1-CA624C124ED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9579542A-3E87-C5B4-881C-11DB8CFE8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3E700-4174-C284-5D37-1F8B7A8E9C34}"/>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82274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DBB3-6094-3D54-773E-DF01BC346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4F43A-643B-B7BA-3C99-4F63E7BBD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FB30B-B247-E976-8A66-126BCF6D3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F4A54-1F1C-8BA1-0046-4A55746A196D}"/>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F99CA203-B220-51BC-BDA5-93E2D51F6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4A4C4-49E9-392D-87C5-F0E9D0C6970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797673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D914F-CE00-D943-9210-093A004D9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BFFC7-4094-8B09-5D7A-DCF7A4291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EA639-0BC7-A318-74C7-C7BCCCE7C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D1E56801-45A3-459E-E6BA-DE2A42987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DB371D-4B24-B9A2-6B0D-A9A32C93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4AD994-EBBC-437F-8406-9799FC58D745}" type="slidenum">
              <a:rPr lang="en-US" smtClean="0"/>
              <a:t>‹#›</a:t>
            </a:fld>
            <a:endParaRPr lang="en-US"/>
          </a:p>
        </p:txBody>
      </p:sp>
    </p:spTree>
    <p:extLst>
      <p:ext uri="{BB962C8B-B14F-4D97-AF65-F5344CB8AC3E}">
        <p14:creationId xmlns:p14="http://schemas.microsoft.com/office/powerpoint/2010/main" val="76718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199C-76AC-93BA-101B-9887A1B4D8C7}"/>
              </a:ext>
            </a:extLst>
          </p:cNvPr>
          <p:cNvSpPr>
            <a:spLocks noGrp="1"/>
          </p:cNvSpPr>
          <p:nvPr>
            <p:ph type="ctrTitle"/>
          </p:nvPr>
        </p:nvSpPr>
        <p:spPr>
          <a:xfrm>
            <a:off x="0" y="5122507"/>
            <a:ext cx="4861249" cy="1735493"/>
          </a:xfrm>
          <a:solidFill>
            <a:schemeClr val="tx1"/>
          </a:solidFill>
          <a:scene3d>
            <a:camera prst="orthographicFront"/>
            <a:lightRig rig="threePt" dir="t"/>
          </a:scene3d>
          <a:sp3d prstMaterial="matte"/>
        </p:spPr>
        <p:txBody>
          <a:bodyPr anchor="ctr">
            <a:normAutofit fontScale="90000"/>
          </a:bodyPr>
          <a:lstStyle/>
          <a:p>
            <a:r>
              <a:rPr lang="en-US" sz="4800" dirty="0">
                <a:solidFill>
                  <a:schemeClr val="bg1"/>
                </a:solidFill>
              </a:rPr>
              <a:t>An Analysis of </a:t>
            </a:r>
            <a:br>
              <a:rPr lang="en-US" sz="4800" dirty="0">
                <a:solidFill>
                  <a:schemeClr val="bg1"/>
                </a:solidFill>
              </a:rPr>
            </a:br>
            <a:r>
              <a:rPr lang="en-US" sz="4800" dirty="0">
                <a:solidFill>
                  <a:schemeClr val="bg1"/>
                </a:solidFill>
              </a:rPr>
              <a:t>HBCUs</a:t>
            </a:r>
            <a:br>
              <a:rPr lang="en-US" sz="4800" dirty="0">
                <a:solidFill>
                  <a:schemeClr val="bg1"/>
                </a:solidFill>
              </a:rPr>
            </a:br>
            <a:r>
              <a:rPr lang="en-US" sz="4800" dirty="0">
                <a:solidFill>
                  <a:schemeClr val="bg1"/>
                </a:solidFill>
              </a:rPr>
              <a:t>By: Jai Jacobs</a:t>
            </a:r>
          </a:p>
        </p:txBody>
      </p:sp>
    </p:spTree>
    <p:extLst>
      <p:ext uri="{BB962C8B-B14F-4D97-AF65-F5344CB8AC3E}">
        <p14:creationId xmlns:p14="http://schemas.microsoft.com/office/powerpoint/2010/main" val="379454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Admissions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45798" y="1243242"/>
            <a:ext cx="3239091"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532799433"/>
              </p:ext>
            </p:extLst>
          </p:nvPr>
        </p:nvGraphicFramePr>
        <p:xfrm>
          <a:off x="403122" y="2999280"/>
          <a:ext cx="5102942" cy="2548080"/>
        </p:xfrm>
        <a:graphic>
          <a:graphicData uri="http://schemas.openxmlformats.org/drawingml/2006/table">
            <a:tbl>
              <a:tblPr firstRow="1" bandRow="1">
                <a:solidFill>
                  <a:srgbClr val="FF0000"/>
                </a:solidFill>
                <a:tableStyleId>{793D81CF-94F2-401A-BA57-92F5A7B2D0C5}</a:tableStyleId>
              </a:tblPr>
              <a:tblGrid>
                <a:gridCol w="3283974">
                  <a:extLst>
                    <a:ext uri="{9D8B030D-6E8A-4147-A177-3AD203B41FA5}">
                      <a16:colId xmlns:a16="http://schemas.microsoft.com/office/drawing/2014/main" val="4250187187"/>
                    </a:ext>
                  </a:extLst>
                </a:gridCol>
                <a:gridCol w="1818968">
                  <a:extLst>
                    <a:ext uri="{9D8B030D-6E8A-4147-A177-3AD203B41FA5}">
                      <a16:colId xmlns:a16="http://schemas.microsoft.com/office/drawing/2014/main" val="3409531362"/>
                    </a:ext>
                  </a:extLst>
                </a:gridCol>
              </a:tblGrid>
              <a:tr h="338320">
                <a:tc>
                  <a:txBody>
                    <a:bodyPr/>
                    <a:lstStyle/>
                    <a:p>
                      <a:pPr algn="ctr"/>
                      <a:r>
                        <a:rPr lang="en-US" sz="1400" dirty="0"/>
                        <a:t>Bottom Five Admissions: Public 4-Year HBCUs</a:t>
                      </a:r>
                    </a:p>
                  </a:txBody>
                  <a:tcPr>
                    <a:solidFill>
                      <a:srgbClr val="00B0F0"/>
                    </a:solidFill>
                  </a:tcPr>
                </a:tc>
                <a:tc>
                  <a:txBody>
                    <a:bodyPr/>
                    <a:lstStyle/>
                    <a:p>
                      <a:pPr algn="ctr"/>
                      <a:r>
                        <a:rPr lang="en-US" sz="1400" dirty="0"/>
                        <a:t>Admissions Percent</a:t>
                      </a:r>
                    </a:p>
                  </a:txBody>
                  <a:tcPr anchor="ctr">
                    <a:solidFill>
                      <a:srgbClr val="00B0F0"/>
                    </a:solidFill>
                  </a:tcPr>
                </a:tc>
                <a:extLst>
                  <a:ext uri="{0D108BD9-81ED-4DB2-BD59-A6C34878D82A}">
                    <a16:rowId xmlns:a16="http://schemas.microsoft.com/office/drawing/2014/main" val="3049427672"/>
                  </a:ext>
                </a:extLst>
              </a:tr>
              <a:tr h="338320">
                <a:tc>
                  <a:txBody>
                    <a:bodyPr/>
                    <a:lstStyle/>
                    <a:p>
                      <a:pPr algn="ctr"/>
                      <a:r>
                        <a:rPr lang="en-US" sz="1400" dirty="0"/>
                        <a:t>Grambling State University </a:t>
                      </a:r>
                    </a:p>
                  </a:txBody>
                  <a:tcPr/>
                </a:tc>
                <a:tc>
                  <a:txBody>
                    <a:bodyPr/>
                    <a:lstStyle/>
                    <a:p>
                      <a:pPr algn="ctr"/>
                      <a:r>
                        <a:rPr lang="en-US" sz="1400" dirty="0"/>
                        <a:t>31.0</a:t>
                      </a:r>
                    </a:p>
                  </a:txBody>
                  <a:tcPr/>
                </a:tc>
                <a:extLst>
                  <a:ext uri="{0D108BD9-81ED-4DB2-BD59-A6C34878D82A}">
                    <a16:rowId xmlns:a16="http://schemas.microsoft.com/office/drawing/2014/main" val="3885902508"/>
                  </a:ext>
                </a:extLst>
              </a:tr>
              <a:tr h="338320">
                <a:tc>
                  <a:txBody>
                    <a:bodyPr/>
                    <a:lstStyle/>
                    <a:p>
                      <a:pPr algn="ctr"/>
                      <a:r>
                        <a:rPr lang="en-US" sz="1400" dirty="0"/>
                        <a:t>Florida A&amp;M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Alcorn State University </a:t>
                      </a:r>
                    </a:p>
                  </a:txBody>
                  <a:tcPr/>
                </a:tc>
                <a:tc>
                  <a:txBody>
                    <a:bodyPr/>
                    <a:lstStyle/>
                    <a:p>
                      <a:pPr algn="ctr"/>
                      <a:r>
                        <a:rPr lang="en-US" sz="1400" dirty="0"/>
                        <a:t>39.0</a:t>
                      </a:r>
                    </a:p>
                  </a:txBody>
                  <a:tcPr/>
                </a:tc>
                <a:extLst>
                  <a:ext uri="{0D108BD9-81ED-4DB2-BD59-A6C34878D82A}">
                    <a16:rowId xmlns:a16="http://schemas.microsoft.com/office/drawing/2014/main" val="2751498111"/>
                  </a:ext>
                </a:extLst>
              </a:tr>
              <a:tr h="338320">
                <a:tc>
                  <a:txBody>
                    <a:bodyPr/>
                    <a:lstStyle/>
                    <a:p>
                      <a:pPr algn="ctr"/>
                      <a:r>
                        <a:rPr lang="en-US" sz="1400" dirty="0"/>
                        <a:t>Coppin  State University </a:t>
                      </a:r>
                    </a:p>
                  </a:txBody>
                  <a:tcPr/>
                </a:tc>
                <a:tc>
                  <a:txBody>
                    <a:bodyPr/>
                    <a:lstStyle/>
                    <a:p>
                      <a:pPr algn="ctr"/>
                      <a:r>
                        <a:rPr lang="en-US" sz="1400" dirty="0"/>
                        <a:t>48.0</a:t>
                      </a:r>
                    </a:p>
                  </a:txBody>
                  <a:tcPr/>
                </a:tc>
                <a:extLst>
                  <a:ext uri="{0D108BD9-81ED-4DB2-BD59-A6C34878D82A}">
                    <a16:rowId xmlns:a16="http://schemas.microsoft.com/office/drawing/2014/main" val="1528163449"/>
                  </a:ext>
                </a:extLst>
              </a:tr>
              <a:tr h="338320">
                <a:tc>
                  <a:txBody>
                    <a:bodyPr/>
                    <a:lstStyle/>
                    <a:p>
                      <a:pPr algn="ctr"/>
                      <a:r>
                        <a:rPr lang="en-US" sz="1400" dirty="0"/>
                        <a:t>North Carolina A&amp;T State University </a:t>
                      </a:r>
                    </a:p>
                  </a:txBody>
                  <a:tcPr/>
                </a:tc>
                <a:tc>
                  <a:txBody>
                    <a:bodyPr/>
                    <a:lstStyle/>
                    <a:p>
                      <a:pPr algn="ctr"/>
                      <a:r>
                        <a:rPr lang="en-US" sz="1400" dirty="0"/>
                        <a:t>57.0</a:t>
                      </a:r>
                    </a:p>
                  </a:txBody>
                  <a:tcPr/>
                </a:tc>
                <a:extLst>
                  <a:ext uri="{0D108BD9-81ED-4DB2-BD59-A6C34878D82A}">
                    <a16:rowId xmlns:a16="http://schemas.microsoft.com/office/drawing/2014/main" val="4000590127"/>
                  </a:ext>
                </a:extLst>
              </a:tr>
              <a:tr h="338320">
                <a:tc gridSpan="2">
                  <a:txBody>
                    <a:bodyPr/>
                    <a:lstStyle/>
                    <a:p>
                      <a:pPr algn="ctr"/>
                      <a:r>
                        <a:rPr lang="en-US" sz="1400" dirty="0"/>
                        <a:t>Average Overall Admissions Percent: 73.97</a:t>
                      </a:r>
                    </a:p>
                  </a:txBody>
                  <a:tcPr/>
                </a:tc>
                <a:tc hMerge="1">
                  <a:txBody>
                    <a:bodyPr/>
                    <a:lstStyle/>
                    <a:p>
                      <a:pPr algn="ctr"/>
                      <a:endParaRPr lang="en-US" sz="1400" dirty="0"/>
                    </a:p>
                  </a:txBody>
                  <a:tcPr/>
                </a:tc>
                <a:extLst>
                  <a:ext uri="{0D108BD9-81ED-4DB2-BD59-A6C34878D82A}">
                    <a16:rowId xmlns:a16="http://schemas.microsoft.com/office/drawing/2014/main" val="4092687346"/>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31854240"/>
              </p:ext>
            </p:extLst>
          </p:nvPr>
        </p:nvGraphicFramePr>
        <p:xfrm>
          <a:off x="6567947" y="2999280"/>
          <a:ext cx="5216942" cy="2548080"/>
        </p:xfrm>
        <a:graphic>
          <a:graphicData uri="http://schemas.openxmlformats.org/drawingml/2006/table">
            <a:tbl>
              <a:tblPr firstRow="1" bandRow="1">
                <a:tableStyleId>{793D81CF-94F2-401A-BA57-92F5A7B2D0C5}</a:tableStyleId>
              </a:tblPr>
              <a:tblGrid>
                <a:gridCol w="3382298">
                  <a:extLst>
                    <a:ext uri="{9D8B030D-6E8A-4147-A177-3AD203B41FA5}">
                      <a16:colId xmlns:a16="http://schemas.microsoft.com/office/drawing/2014/main" val="4250187187"/>
                    </a:ext>
                  </a:extLst>
                </a:gridCol>
                <a:gridCol w="1834644">
                  <a:extLst>
                    <a:ext uri="{9D8B030D-6E8A-4147-A177-3AD203B41FA5}">
                      <a16:colId xmlns:a16="http://schemas.microsoft.com/office/drawing/2014/main" val="3050809756"/>
                    </a:ext>
                  </a:extLst>
                </a:gridCol>
              </a:tblGrid>
              <a:tr h="338320">
                <a:tc>
                  <a:txBody>
                    <a:bodyPr/>
                    <a:lstStyle/>
                    <a:p>
                      <a:pPr algn="ctr"/>
                      <a:r>
                        <a:rPr lang="en-US" sz="1400" dirty="0"/>
                        <a:t>Bottom Five Admissions: Private 4-Year HBCUs</a:t>
                      </a:r>
                    </a:p>
                  </a:txBody>
                  <a:tcPr>
                    <a:solidFill>
                      <a:srgbClr val="FF0000"/>
                    </a:solidFill>
                  </a:tcPr>
                </a:tc>
                <a:tc>
                  <a:txBody>
                    <a:bodyPr/>
                    <a:lstStyle/>
                    <a:p>
                      <a:pPr algn="ctr"/>
                      <a:r>
                        <a:rPr lang="en-US" sz="1400" dirty="0"/>
                        <a:t>Admissions Percent</a:t>
                      </a:r>
                    </a:p>
                  </a:txBody>
                  <a:tcPr anchor="ctr">
                    <a:solidFill>
                      <a:srgbClr val="FF0000"/>
                    </a:solidFill>
                  </a:tcPr>
                </a:tc>
                <a:extLst>
                  <a:ext uri="{0D108BD9-81ED-4DB2-BD59-A6C34878D82A}">
                    <a16:rowId xmlns:a16="http://schemas.microsoft.com/office/drawing/2014/main" val="3049427672"/>
                  </a:ext>
                </a:extLst>
              </a:tr>
              <a:tr h="338320">
                <a:tc>
                  <a:txBody>
                    <a:bodyPr/>
                    <a:lstStyle/>
                    <a:p>
                      <a:pPr algn="ctr"/>
                      <a:r>
                        <a:rPr lang="en-US" sz="1400" dirty="0"/>
                        <a:t>Tuskegee University </a:t>
                      </a:r>
                    </a:p>
                  </a:txBody>
                  <a:tcPr/>
                </a:tc>
                <a:tc>
                  <a:txBody>
                    <a:bodyPr/>
                    <a:lstStyle/>
                    <a:p>
                      <a:pPr algn="ctr"/>
                      <a:r>
                        <a:rPr lang="en-US" sz="1400" dirty="0"/>
                        <a:t>34.0</a:t>
                      </a:r>
                    </a:p>
                  </a:txBody>
                  <a:tcPr/>
                </a:tc>
                <a:extLst>
                  <a:ext uri="{0D108BD9-81ED-4DB2-BD59-A6C34878D82A}">
                    <a16:rowId xmlns:a16="http://schemas.microsoft.com/office/drawing/2014/main" val="3885902508"/>
                  </a:ext>
                </a:extLst>
              </a:tr>
              <a:tr h="338320">
                <a:tc>
                  <a:txBody>
                    <a:bodyPr/>
                    <a:lstStyle/>
                    <a:p>
                      <a:pPr algn="ctr"/>
                      <a:r>
                        <a:rPr lang="en-US" sz="1400" dirty="0"/>
                        <a:t>Howard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Rust College</a:t>
                      </a:r>
                    </a:p>
                  </a:txBody>
                  <a:tcPr/>
                </a:tc>
                <a:tc>
                  <a:txBody>
                    <a:bodyPr/>
                    <a:lstStyle/>
                    <a:p>
                      <a:pPr algn="ctr"/>
                      <a:r>
                        <a:rPr lang="en-US" sz="1400" dirty="0"/>
                        <a:t>38.0</a:t>
                      </a:r>
                    </a:p>
                  </a:txBody>
                  <a:tcPr/>
                </a:tc>
                <a:extLst>
                  <a:ext uri="{0D108BD9-81ED-4DB2-BD59-A6C34878D82A}">
                    <a16:rowId xmlns:a16="http://schemas.microsoft.com/office/drawing/2014/main" val="2751498111"/>
                  </a:ext>
                </a:extLst>
              </a:tr>
              <a:tr h="338320">
                <a:tc>
                  <a:txBody>
                    <a:bodyPr/>
                    <a:lstStyle/>
                    <a:p>
                      <a:pPr algn="ctr"/>
                      <a:r>
                        <a:rPr lang="en-US" sz="1400" dirty="0"/>
                        <a:t>Wilberforce University</a:t>
                      </a:r>
                    </a:p>
                  </a:txBody>
                  <a:tcPr/>
                </a:tc>
                <a:tc>
                  <a:txBody>
                    <a:bodyPr/>
                    <a:lstStyle/>
                    <a:p>
                      <a:pPr algn="ctr"/>
                      <a:r>
                        <a:rPr lang="en-US" sz="1400" dirty="0"/>
                        <a:t>39.0</a:t>
                      </a:r>
                    </a:p>
                  </a:txBody>
                  <a:tcPr/>
                </a:tc>
                <a:extLst>
                  <a:ext uri="{0D108BD9-81ED-4DB2-BD59-A6C34878D82A}">
                    <a16:rowId xmlns:a16="http://schemas.microsoft.com/office/drawing/2014/main" val="1528163449"/>
                  </a:ext>
                </a:extLst>
              </a:tr>
              <a:tr h="338320">
                <a:tc>
                  <a:txBody>
                    <a:bodyPr/>
                    <a:lstStyle/>
                    <a:p>
                      <a:pPr algn="ctr"/>
                      <a:r>
                        <a:rPr lang="en-US" sz="1400" dirty="0"/>
                        <a:t>Johnson C. Smith University</a:t>
                      </a:r>
                    </a:p>
                  </a:txBody>
                  <a:tcPr/>
                </a:tc>
                <a:tc>
                  <a:txBody>
                    <a:bodyPr/>
                    <a:lstStyle/>
                    <a:p>
                      <a:pPr algn="ctr"/>
                      <a:r>
                        <a:rPr lang="en-US" sz="1400" dirty="0"/>
                        <a:t>45.0</a:t>
                      </a:r>
                    </a:p>
                  </a:txBody>
                  <a:tcPr/>
                </a:tc>
                <a:extLst>
                  <a:ext uri="{0D108BD9-81ED-4DB2-BD59-A6C34878D82A}">
                    <a16:rowId xmlns:a16="http://schemas.microsoft.com/office/drawing/2014/main" val="4000590127"/>
                  </a:ext>
                </a:extLst>
              </a:tr>
              <a:tr h="338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Overall Admissions Percent: 64.87</a:t>
                      </a:r>
                    </a:p>
                  </a:txBody>
                  <a:tcPr/>
                </a:tc>
                <a:tc hMerge="1">
                  <a:txBody>
                    <a:bodyPr/>
                    <a:lstStyle/>
                    <a:p>
                      <a:pPr algn="ctr"/>
                      <a:endParaRPr lang="en-US" sz="1350" dirty="0"/>
                    </a:p>
                  </a:txBody>
                  <a:tcPr/>
                </a:tc>
                <a:extLst>
                  <a:ext uri="{0D108BD9-81ED-4DB2-BD59-A6C34878D82A}">
                    <a16:rowId xmlns:a16="http://schemas.microsoft.com/office/drawing/2014/main" val="1441216820"/>
                  </a:ext>
                </a:extLst>
              </a:tr>
            </a:tbl>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Tree>
    <p:extLst>
      <p:ext uri="{BB962C8B-B14F-4D97-AF65-F5344CB8AC3E}">
        <p14:creationId xmlns:p14="http://schemas.microsoft.com/office/powerpoint/2010/main" val="78721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058576"/>
            <a:ext cx="3587509" cy="523220"/>
          </a:xfrm>
          <a:prstGeom prst="rect">
            <a:avLst/>
          </a:prstGeom>
          <a:noFill/>
        </p:spPr>
        <p:txBody>
          <a:bodyPr wrap="square" rtlCol="0">
            <a:spAutoFit/>
          </a:bodyPr>
          <a:lstStyle/>
          <a:p>
            <a:pPr algn="r"/>
            <a:r>
              <a:rPr lang="en-US" sz="1400" b="1" dirty="0">
                <a:solidFill>
                  <a:schemeClr val="bg1"/>
                </a:solidFill>
              </a:rPr>
              <a:t>For the academic year 2021-2022</a:t>
            </a:r>
          </a:p>
          <a:p>
            <a:pPr algn="r"/>
            <a:r>
              <a:rPr lang="en-US" sz="1400" b="1" dirty="0">
                <a:solidFill>
                  <a:schemeClr val="bg1"/>
                </a:solidFill>
              </a:rPr>
              <a:t>*4-Year HBCUs</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19" name="Picture 18">
            <a:extLst>
              <a:ext uri="{FF2B5EF4-FFF2-40B4-BE49-F238E27FC236}">
                <a16:creationId xmlns:a16="http://schemas.microsoft.com/office/drawing/2014/main" id="{E72684B5-89F6-3375-4187-DB07B883B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9326" y="2677898"/>
            <a:ext cx="4943717"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8959" y="2677898"/>
            <a:ext cx="4943717"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001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07100" y="2429694"/>
            <a:ext cx="4177790"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460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99958" y="1885594"/>
            <a:ext cx="6592074" cy="4366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598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D8D25-AF23-0D80-3F2B-A3299C97AAB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B5C320-6419-B35C-0A21-EC05A0807B0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5168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E1A1C-217F-CD96-8C62-33E48A660B35}"/>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Table on Contents</a:t>
            </a:r>
          </a:p>
        </p:txBody>
      </p:sp>
      <p:sp>
        <p:nvSpPr>
          <p:cNvPr id="20" name="Rectangle 1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AB866E96-CEF4-B231-BB12-3314FC7F3A09}"/>
              </a:ext>
            </a:extLst>
          </p:cNvPr>
          <p:cNvSpPr>
            <a:spLocks noGrp="1"/>
          </p:cNvSpPr>
          <p:nvPr>
            <p:ph idx="1"/>
          </p:nvPr>
        </p:nvSpPr>
        <p:spPr>
          <a:xfrm>
            <a:off x="1155548" y="2217343"/>
            <a:ext cx="9880893" cy="3959619"/>
          </a:xfrm>
        </p:spPr>
        <p:txBody>
          <a:bodyPr>
            <a:normAutofit/>
          </a:bodyPr>
          <a:lstStyle/>
          <a:p>
            <a:r>
              <a:rPr lang="en-US" sz="2400" dirty="0"/>
              <a:t>Brief History of HBCUs</a:t>
            </a:r>
          </a:p>
          <a:p>
            <a:r>
              <a:rPr lang="en-US" sz="2400" dirty="0"/>
              <a:t>Summary Data of All Institutions</a:t>
            </a:r>
          </a:p>
          <a:p>
            <a:r>
              <a:rPr lang="en-US" sz="2400" dirty="0"/>
              <a:t>HBCU Types</a:t>
            </a:r>
          </a:p>
          <a:p>
            <a:r>
              <a:rPr lang="en-US" sz="2400" dirty="0"/>
              <a:t>Enrollment</a:t>
            </a:r>
          </a:p>
          <a:p>
            <a:r>
              <a:rPr lang="en-US" sz="2400" dirty="0"/>
              <a:t>Admissions</a:t>
            </a:r>
          </a:p>
          <a:p>
            <a:r>
              <a:rPr lang="en-US" sz="2400" dirty="0"/>
              <a:t>Graduation Rates</a:t>
            </a:r>
          </a:p>
          <a:p>
            <a:endParaRPr lang="en-US" sz="2400" dirty="0"/>
          </a:p>
        </p:txBody>
      </p:sp>
    </p:spTree>
    <p:extLst>
      <p:ext uri="{BB962C8B-B14F-4D97-AF65-F5344CB8AC3E}">
        <p14:creationId xmlns:p14="http://schemas.microsoft.com/office/powerpoint/2010/main" val="317384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History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graduation cap">
            <a:extLst>
              <a:ext uri="{FF2B5EF4-FFF2-40B4-BE49-F238E27FC236}">
                <a16:creationId xmlns:a16="http://schemas.microsoft.com/office/drawing/2014/main" id="{75C816B9-2944-657E-3326-25CFF5A96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8293" y="2270052"/>
            <a:ext cx="6241683" cy="35641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A065EEF-006F-D90A-CD05-F1FCEC2C5837}"/>
              </a:ext>
            </a:extLst>
          </p:cNvPr>
          <p:cNvSpPr txBox="1"/>
          <p:nvPr/>
        </p:nvSpPr>
        <p:spPr>
          <a:xfrm>
            <a:off x="361254" y="2213557"/>
            <a:ext cx="4001632" cy="41195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Originally, Historically Black Colleges and Universities (HBCUs) were Black Americans’ only recourse for education</a:t>
            </a:r>
          </a:p>
          <a:p>
            <a:pPr marL="285750" indent="-285750">
              <a:lnSpc>
                <a:spcPct val="150000"/>
              </a:lnSpc>
              <a:buFont typeface="Arial" panose="020B0604020202020204" pitchFamily="34" charset="0"/>
              <a:buChar char="•"/>
            </a:pPr>
            <a:r>
              <a:rPr lang="en-US" sz="1600" dirty="0"/>
              <a:t>The first established HBCU was </a:t>
            </a:r>
            <a:r>
              <a:rPr lang="en-US" sz="1600" b="0" i="0" dirty="0">
                <a:effectLst/>
              </a:rPr>
              <a:t>Cheyney University of Pennsylvania in 1837</a:t>
            </a:r>
          </a:p>
          <a:p>
            <a:pPr marL="285750" indent="-285750">
              <a:lnSpc>
                <a:spcPct val="150000"/>
              </a:lnSpc>
              <a:buFont typeface="Arial" panose="020B0604020202020204" pitchFamily="34" charset="0"/>
              <a:buChar char="•"/>
            </a:pPr>
            <a:r>
              <a:rPr lang="en-US" sz="1600" dirty="0"/>
              <a:t>A majority of HBCUs were established after 1865, at the conclusion of the US Civil War</a:t>
            </a:r>
          </a:p>
          <a:p>
            <a:pPr marL="285750" indent="-285750">
              <a:lnSpc>
                <a:spcPct val="150000"/>
              </a:lnSpc>
              <a:buFont typeface="Arial" panose="020B0604020202020204" pitchFamily="34" charset="0"/>
              <a:buChar char="•"/>
            </a:pPr>
            <a:r>
              <a:rPr lang="en-US" sz="1600" dirty="0"/>
              <a:t>Most HBCUs were founded in Southern states</a:t>
            </a:r>
          </a:p>
        </p:txBody>
      </p:sp>
      <p:sp>
        <p:nvSpPr>
          <p:cNvPr id="7" name="TextBox 6">
            <a:extLst>
              <a:ext uri="{FF2B5EF4-FFF2-40B4-BE49-F238E27FC236}">
                <a16:creationId xmlns:a16="http://schemas.microsoft.com/office/drawing/2014/main" id="{585F2CA6-F24E-C46E-EA23-26418A5EE7F8}"/>
              </a:ext>
            </a:extLst>
          </p:cNvPr>
          <p:cNvSpPr txBox="1"/>
          <p:nvPr/>
        </p:nvSpPr>
        <p:spPr>
          <a:xfrm>
            <a:off x="8037176" y="6415661"/>
            <a:ext cx="3672800"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https://hbcufirst.com/resources/hbcu-history-timeline</a:t>
            </a:r>
          </a:p>
        </p:txBody>
      </p:sp>
    </p:spTree>
    <p:extLst>
      <p:ext uri="{BB962C8B-B14F-4D97-AF65-F5344CB8AC3E}">
        <p14:creationId xmlns:p14="http://schemas.microsoft.com/office/powerpoint/2010/main" val="225133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Summary Data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5F2CA6-F24E-C46E-EA23-26418A5EE7F8}"/>
              </a:ext>
            </a:extLst>
          </p:cNvPr>
          <p:cNvSpPr txBox="1"/>
          <p:nvPr/>
        </p:nvSpPr>
        <p:spPr>
          <a:xfrm>
            <a:off x="3864559" y="6415661"/>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graphicFrame>
        <p:nvGraphicFramePr>
          <p:cNvPr id="3" name="Content Placeholder 2">
            <a:extLst>
              <a:ext uri="{FF2B5EF4-FFF2-40B4-BE49-F238E27FC236}">
                <a16:creationId xmlns:a16="http://schemas.microsoft.com/office/drawing/2014/main" id="{CB510AEC-9C7D-C84E-C66E-8CC1BB1E34A9}"/>
              </a:ext>
            </a:extLst>
          </p:cNvPr>
          <p:cNvGraphicFramePr>
            <a:graphicFrameLocks noGrp="1"/>
          </p:cNvGraphicFramePr>
          <p:nvPr>
            <p:ph idx="1"/>
            <p:extLst>
              <p:ext uri="{D42A27DB-BD31-4B8C-83A1-F6EECF244321}">
                <p14:modId xmlns:p14="http://schemas.microsoft.com/office/powerpoint/2010/main" val="3603325227"/>
              </p:ext>
            </p:extLst>
          </p:nvPr>
        </p:nvGraphicFramePr>
        <p:xfrm>
          <a:off x="838195" y="231054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374799B-24B6-4652-96F8-0F6895CEC56D}"/>
              </a:ext>
            </a:extLst>
          </p:cNvPr>
          <p:cNvSpPr txBox="1"/>
          <p:nvPr/>
        </p:nvSpPr>
        <p:spPr>
          <a:xfrm>
            <a:off x="4483470" y="1887200"/>
            <a:ext cx="3225050" cy="338554"/>
          </a:xfrm>
          <a:prstGeom prst="rect">
            <a:avLst/>
          </a:prstGeom>
          <a:noFill/>
        </p:spPr>
        <p:txBody>
          <a:bodyPr wrap="none" rtlCol="0">
            <a:spAutoFit/>
          </a:bodyPr>
          <a:lstStyle/>
          <a:p>
            <a:pPr algn="ctr"/>
            <a:r>
              <a:rPr lang="en-US" sz="1600" b="1" dirty="0"/>
              <a:t>For the academic year 2021-2022</a:t>
            </a:r>
          </a:p>
        </p:txBody>
      </p:sp>
    </p:spTree>
    <p:extLst>
      <p:ext uri="{BB962C8B-B14F-4D97-AF65-F5344CB8AC3E}">
        <p14:creationId xmlns:p14="http://schemas.microsoft.com/office/powerpoint/2010/main" val="365495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rotWithShape="1">
          <a:blip r:embed="rId2"/>
          <a:srcRect r="537" b="2"/>
          <a:stretch/>
        </p:blipFill>
        <p:spPr>
          <a:xfrm>
            <a:off x="819752" y="0"/>
            <a:ext cx="11416414" cy="6858000"/>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0" y="-913016"/>
            <a:ext cx="4501057" cy="2661313"/>
          </a:xfrm>
          <a:prstGeom prst="ellipse">
            <a:avLst/>
          </a:prstGeom>
        </p:spPr>
        <p:txBody>
          <a:bodyPr vert="horz" lIns="91440" tIns="45720" rIns="91440" bIns="45720" rtlCol="0" anchor="b">
            <a:normAutofit/>
          </a:bodyPr>
          <a:lstStyle/>
          <a:p>
            <a:r>
              <a:rPr lang="en-US" sz="5000" b="1" dirty="0">
                <a:solidFill>
                  <a:srgbClr val="FFFFFF"/>
                </a:solidFill>
              </a:rPr>
              <a:t>All HBCUs</a:t>
            </a:r>
          </a:p>
        </p:txBody>
      </p:sp>
      <p:graphicFrame>
        <p:nvGraphicFramePr>
          <p:cNvPr id="9" name="Content Placeholder 3">
            <a:extLst>
              <a:ext uri="{FF2B5EF4-FFF2-40B4-BE49-F238E27FC236}">
                <a16:creationId xmlns:a16="http://schemas.microsoft.com/office/drawing/2014/main" id="{9E68EB5D-40F9-1B2D-1283-406C01A8B50B}"/>
              </a:ext>
            </a:extLst>
          </p:cNvPr>
          <p:cNvGraphicFramePr>
            <a:graphicFrameLocks/>
          </p:cNvGraphicFramePr>
          <p:nvPr>
            <p:extLst>
              <p:ext uri="{D42A27DB-BD31-4B8C-83A1-F6EECF244321}">
                <p14:modId xmlns:p14="http://schemas.microsoft.com/office/powerpoint/2010/main" val="2211148111"/>
              </p:ext>
            </p:extLst>
          </p:nvPr>
        </p:nvGraphicFramePr>
        <p:xfrm>
          <a:off x="7097276" y="2439166"/>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67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3">
            <a:extLst>
              <a:ext uri="{28A0092B-C50C-407E-A947-70E740481C1C}">
                <a14:useLocalDpi xmlns:a14="http://schemas.microsoft.com/office/drawing/2010/main" val="0"/>
              </a:ext>
            </a:extLst>
          </a:blip>
          <a:srcRect t="34" b="34"/>
          <a:stretch/>
        </p:blipFill>
        <p:spPr>
          <a:xfrm>
            <a:off x="0" y="-2"/>
            <a:ext cx="12191999"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324842" y="-519726"/>
            <a:ext cx="4501057" cy="2661313"/>
          </a:xfrm>
          <a:prstGeom prst="ellipse">
            <a:avLst/>
          </a:prstGeom>
        </p:spPr>
        <p:txBody>
          <a:bodyPr vert="horz" lIns="91440" tIns="45720" rIns="91440" bIns="45720" rtlCol="0" anchor="b">
            <a:normAutofit/>
          </a:bodyPr>
          <a:lstStyle/>
          <a:p>
            <a:r>
              <a:rPr lang="en-US" sz="5000" b="1" dirty="0">
                <a:solidFill>
                  <a:srgbClr val="FFFFFF"/>
                </a:solidFill>
              </a:rPr>
              <a:t>Land Grant HBCUs</a:t>
            </a:r>
          </a:p>
        </p:txBody>
      </p:sp>
      <p:graphicFrame>
        <p:nvGraphicFramePr>
          <p:cNvPr id="4" name="Content Placeholder 3">
            <a:extLst>
              <a:ext uri="{FF2B5EF4-FFF2-40B4-BE49-F238E27FC236}">
                <a16:creationId xmlns:a16="http://schemas.microsoft.com/office/drawing/2014/main" id="{AB1C4077-C616-5129-639C-621EC5A6B51B}"/>
              </a:ext>
            </a:extLst>
          </p:cNvPr>
          <p:cNvGraphicFramePr>
            <a:graphicFrameLocks noGrp="1"/>
          </p:cNvGraphicFramePr>
          <p:nvPr>
            <p:ph idx="1"/>
            <p:extLst>
              <p:ext uri="{D42A27DB-BD31-4B8C-83A1-F6EECF244321}">
                <p14:modId xmlns:p14="http://schemas.microsoft.com/office/powerpoint/2010/main" val="1322778827"/>
              </p:ext>
            </p:extLst>
          </p:nvPr>
        </p:nvGraphicFramePr>
        <p:xfrm>
          <a:off x="7794579" y="2419502"/>
          <a:ext cx="4106504" cy="2661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30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260" r="260"/>
          <a:stretch/>
        </p:blipFill>
        <p:spPr>
          <a:xfrm>
            <a:off x="1" y="-2"/>
            <a:ext cx="12190310"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328866" y="-441068"/>
            <a:ext cx="4501057" cy="2661313"/>
          </a:xfrm>
          <a:prstGeom prst="ellipse">
            <a:avLst/>
          </a:prstGeom>
        </p:spPr>
        <p:txBody>
          <a:bodyPr vert="horz" lIns="91440" tIns="45720" rIns="91440" bIns="45720" rtlCol="0" anchor="b">
            <a:normAutofit/>
          </a:bodyPr>
          <a:lstStyle/>
          <a:p>
            <a:r>
              <a:rPr lang="en-US" sz="5000" b="1" dirty="0">
                <a:solidFill>
                  <a:srgbClr val="FFFFFF"/>
                </a:solidFill>
              </a:rPr>
              <a:t>Public HBCUs</a:t>
            </a:r>
          </a:p>
        </p:txBody>
      </p:sp>
      <p:graphicFrame>
        <p:nvGraphicFramePr>
          <p:cNvPr id="3" name="Content Placeholder 3">
            <a:extLst>
              <a:ext uri="{FF2B5EF4-FFF2-40B4-BE49-F238E27FC236}">
                <a16:creationId xmlns:a16="http://schemas.microsoft.com/office/drawing/2014/main" id="{E7E56FA1-4FDE-2A93-4B84-F772B669BE5E}"/>
              </a:ext>
            </a:extLst>
          </p:cNvPr>
          <p:cNvGraphicFramePr>
            <a:graphicFrameLocks noGrp="1"/>
          </p:cNvGraphicFramePr>
          <p:nvPr>
            <p:ph idx="1"/>
            <p:extLst>
              <p:ext uri="{D42A27DB-BD31-4B8C-83A1-F6EECF244321}">
                <p14:modId xmlns:p14="http://schemas.microsoft.com/office/powerpoint/2010/main" val="2361820861"/>
              </p:ext>
            </p:extLst>
          </p:nvPr>
        </p:nvGraphicFramePr>
        <p:xfrm>
          <a:off x="7899467" y="2606315"/>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8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59" r="59"/>
          <a:stretch/>
        </p:blipFill>
        <p:spPr>
          <a:xfrm>
            <a:off x="1" y="-2"/>
            <a:ext cx="12192000"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259195" y="-618049"/>
            <a:ext cx="4501057" cy="2661313"/>
          </a:xfrm>
          <a:prstGeom prst="ellipse">
            <a:avLst/>
          </a:prstGeom>
        </p:spPr>
        <p:txBody>
          <a:bodyPr vert="horz" lIns="91440" tIns="45720" rIns="91440" bIns="45720" rtlCol="0" anchor="b">
            <a:normAutofit/>
          </a:bodyPr>
          <a:lstStyle/>
          <a:p>
            <a:r>
              <a:rPr lang="en-US" sz="5000" b="1" dirty="0">
                <a:solidFill>
                  <a:srgbClr val="FFFFFF"/>
                </a:solidFill>
              </a:rPr>
              <a:t>Private HBCUs</a:t>
            </a:r>
          </a:p>
        </p:txBody>
      </p:sp>
      <p:graphicFrame>
        <p:nvGraphicFramePr>
          <p:cNvPr id="3" name="Content Placeholder 3">
            <a:extLst>
              <a:ext uri="{FF2B5EF4-FFF2-40B4-BE49-F238E27FC236}">
                <a16:creationId xmlns:a16="http://schemas.microsoft.com/office/drawing/2014/main" id="{AED6C003-6CF2-5D10-AF1D-BAD6DBBD9097}"/>
              </a:ext>
            </a:extLst>
          </p:cNvPr>
          <p:cNvGraphicFramePr>
            <a:graphicFrameLocks noGrp="1"/>
          </p:cNvGraphicFramePr>
          <p:nvPr>
            <p:ph idx="1"/>
            <p:extLst>
              <p:ext uri="{D42A27DB-BD31-4B8C-83A1-F6EECF244321}">
                <p14:modId xmlns:p14="http://schemas.microsoft.com/office/powerpoint/2010/main" val="3559490724"/>
              </p:ext>
            </p:extLst>
          </p:nvPr>
        </p:nvGraphicFramePr>
        <p:xfrm>
          <a:off x="7899467" y="2743967"/>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933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Enrollment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24346"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559218675"/>
              </p:ext>
            </p:extLst>
          </p:nvPr>
        </p:nvGraphicFramePr>
        <p:xfrm>
          <a:off x="407099" y="2685819"/>
          <a:ext cx="3474143" cy="3721520"/>
        </p:xfrm>
        <a:graphic>
          <a:graphicData uri="http://schemas.openxmlformats.org/drawingml/2006/table">
            <a:tbl>
              <a:tblPr firstRow="1" bandRow="1">
                <a:tableStyleId>{17292A2E-F333-43FB-9621-5CBBE7FDCDCB}</a:tableStyleId>
              </a:tblPr>
              <a:tblGrid>
                <a:gridCol w="3474143">
                  <a:extLst>
                    <a:ext uri="{9D8B030D-6E8A-4147-A177-3AD203B41FA5}">
                      <a16:colId xmlns:a16="http://schemas.microsoft.com/office/drawing/2014/main" val="4250187187"/>
                    </a:ext>
                  </a:extLst>
                </a:gridCol>
              </a:tblGrid>
              <a:tr h="338320">
                <a:tc>
                  <a:txBody>
                    <a:bodyPr/>
                    <a:lstStyle/>
                    <a:p>
                      <a:pPr algn="ctr"/>
                      <a:r>
                        <a:rPr lang="en-US" sz="1400" dirty="0"/>
                        <a:t>Top Ten Enrollment: Public 4-Year HBCUs</a:t>
                      </a:r>
                    </a:p>
                  </a:txBody>
                  <a:tcPr/>
                </a:tc>
                <a:extLst>
                  <a:ext uri="{0D108BD9-81ED-4DB2-BD59-A6C34878D82A}">
                    <a16:rowId xmlns:a16="http://schemas.microsoft.com/office/drawing/2014/main" val="3049427672"/>
                  </a:ext>
                </a:extLst>
              </a:tr>
              <a:tr h="338320">
                <a:tc>
                  <a:txBody>
                    <a:bodyPr/>
                    <a:lstStyle/>
                    <a:p>
                      <a:r>
                        <a:rPr lang="en-US" sz="1400" dirty="0"/>
                        <a:t>North Carolina A&amp;T State University </a:t>
                      </a:r>
                    </a:p>
                  </a:txBody>
                  <a:tcPr/>
                </a:tc>
                <a:extLst>
                  <a:ext uri="{0D108BD9-81ED-4DB2-BD59-A6C34878D82A}">
                    <a16:rowId xmlns:a16="http://schemas.microsoft.com/office/drawing/2014/main" val="3885902508"/>
                  </a:ext>
                </a:extLst>
              </a:tr>
              <a:tr h="338320">
                <a:tc>
                  <a:txBody>
                    <a:bodyPr/>
                    <a:lstStyle/>
                    <a:p>
                      <a:r>
                        <a:rPr lang="en-US" sz="1400" dirty="0"/>
                        <a:t>Prairie View A&amp;M University College</a:t>
                      </a:r>
                    </a:p>
                  </a:txBody>
                  <a:tcPr/>
                </a:tc>
                <a:extLst>
                  <a:ext uri="{0D108BD9-81ED-4DB2-BD59-A6C34878D82A}">
                    <a16:rowId xmlns:a16="http://schemas.microsoft.com/office/drawing/2014/main" val="1172555285"/>
                  </a:ext>
                </a:extLst>
              </a:tr>
              <a:tr h="338320">
                <a:tc>
                  <a:txBody>
                    <a:bodyPr/>
                    <a:lstStyle/>
                    <a:p>
                      <a:r>
                        <a:rPr lang="en-US" sz="1400" dirty="0"/>
                        <a:t>Florida A&amp;M University </a:t>
                      </a:r>
                    </a:p>
                  </a:txBody>
                  <a:tcPr/>
                </a:tc>
                <a:extLst>
                  <a:ext uri="{0D108BD9-81ED-4DB2-BD59-A6C34878D82A}">
                    <a16:rowId xmlns:a16="http://schemas.microsoft.com/office/drawing/2014/main" val="2751498111"/>
                  </a:ext>
                </a:extLst>
              </a:tr>
              <a:tr h="338320">
                <a:tc>
                  <a:txBody>
                    <a:bodyPr/>
                    <a:lstStyle/>
                    <a:p>
                      <a:r>
                        <a:rPr lang="en-US" sz="1400" dirty="0"/>
                        <a:t>Morgan State University </a:t>
                      </a:r>
                    </a:p>
                  </a:txBody>
                  <a:tcPr/>
                </a:tc>
                <a:extLst>
                  <a:ext uri="{0D108BD9-81ED-4DB2-BD59-A6C34878D82A}">
                    <a16:rowId xmlns:a16="http://schemas.microsoft.com/office/drawing/2014/main" val="1528163449"/>
                  </a:ext>
                </a:extLst>
              </a:tr>
              <a:tr h="338320">
                <a:tc>
                  <a:txBody>
                    <a:bodyPr/>
                    <a:lstStyle/>
                    <a:p>
                      <a:r>
                        <a:rPr lang="en-US" sz="1400" dirty="0"/>
                        <a:t>Tennessee State University </a:t>
                      </a:r>
                    </a:p>
                  </a:txBody>
                  <a:tcPr/>
                </a:tc>
                <a:extLst>
                  <a:ext uri="{0D108BD9-81ED-4DB2-BD59-A6C34878D82A}">
                    <a16:rowId xmlns:a16="http://schemas.microsoft.com/office/drawing/2014/main" val="4000590127"/>
                  </a:ext>
                </a:extLst>
              </a:tr>
              <a:tr h="338320">
                <a:tc>
                  <a:txBody>
                    <a:bodyPr/>
                    <a:lstStyle/>
                    <a:p>
                      <a:r>
                        <a:rPr lang="en-US" sz="1400" dirty="0"/>
                        <a:t>Central State University </a:t>
                      </a:r>
                    </a:p>
                  </a:txBody>
                  <a:tcPr/>
                </a:tc>
                <a:extLst>
                  <a:ext uri="{0D108BD9-81ED-4DB2-BD59-A6C34878D82A}">
                    <a16:rowId xmlns:a16="http://schemas.microsoft.com/office/drawing/2014/main" val="1694509458"/>
                  </a:ext>
                </a:extLst>
              </a:tr>
              <a:tr h="338320">
                <a:tc>
                  <a:txBody>
                    <a:bodyPr/>
                    <a:lstStyle/>
                    <a:p>
                      <a:r>
                        <a:rPr lang="en-US" sz="1400" dirty="0"/>
                        <a:t>North Carolina Central University </a:t>
                      </a:r>
                    </a:p>
                  </a:txBody>
                  <a:tcPr/>
                </a:tc>
                <a:extLst>
                  <a:ext uri="{0D108BD9-81ED-4DB2-BD59-A6C34878D82A}">
                    <a16:rowId xmlns:a16="http://schemas.microsoft.com/office/drawing/2014/main" val="187334515"/>
                  </a:ext>
                </a:extLst>
              </a:tr>
              <a:tr h="338320">
                <a:tc>
                  <a:txBody>
                    <a:bodyPr/>
                    <a:lstStyle/>
                    <a:p>
                      <a:r>
                        <a:rPr lang="en-US" sz="1400" dirty="0"/>
                        <a:t>Southern University and A&amp;M </a:t>
                      </a:r>
                    </a:p>
                  </a:txBody>
                  <a:tcPr/>
                </a:tc>
                <a:extLst>
                  <a:ext uri="{0D108BD9-81ED-4DB2-BD59-A6C34878D82A}">
                    <a16:rowId xmlns:a16="http://schemas.microsoft.com/office/drawing/2014/main" val="4183900547"/>
                  </a:ext>
                </a:extLst>
              </a:tr>
              <a:tr h="338320">
                <a:tc>
                  <a:txBody>
                    <a:bodyPr/>
                    <a:lstStyle/>
                    <a:p>
                      <a:r>
                        <a:rPr lang="en-US" sz="1400" dirty="0"/>
                        <a:t>Albany State University </a:t>
                      </a:r>
                    </a:p>
                  </a:txBody>
                  <a:tcPr/>
                </a:tc>
                <a:extLst>
                  <a:ext uri="{0D108BD9-81ED-4DB2-BD59-A6C34878D82A}">
                    <a16:rowId xmlns:a16="http://schemas.microsoft.com/office/drawing/2014/main" val="2182440084"/>
                  </a:ext>
                </a:extLst>
              </a:tr>
              <a:tr h="338320">
                <a:tc>
                  <a:txBody>
                    <a:bodyPr/>
                    <a:lstStyle/>
                    <a:p>
                      <a:r>
                        <a:rPr lang="en-US" sz="1400" dirty="0"/>
                        <a:t>Texas Southern University </a:t>
                      </a:r>
                    </a:p>
                  </a:txBody>
                  <a:tcPr/>
                </a:tc>
                <a:extLst>
                  <a:ext uri="{0D108BD9-81ED-4DB2-BD59-A6C34878D82A}">
                    <a16:rowId xmlns:a16="http://schemas.microsoft.com/office/drawing/2014/main" val="461036605"/>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304923232"/>
              </p:ext>
            </p:extLst>
          </p:nvPr>
        </p:nvGraphicFramePr>
        <p:xfrm>
          <a:off x="8310746" y="2685818"/>
          <a:ext cx="3474143" cy="3648546"/>
        </p:xfrm>
        <a:graphic>
          <a:graphicData uri="http://schemas.openxmlformats.org/drawingml/2006/table">
            <a:tbl>
              <a:tblPr firstRow="1" bandRow="1">
                <a:tableStyleId>{7E9639D4-E3E2-4D34-9284-5A2195B3D0D7}</a:tableStyleId>
              </a:tblPr>
              <a:tblGrid>
                <a:gridCol w="3474143">
                  <a:extLst>
                    <a:ext uri="{9D8B030D-6E8A-4147-A177-3AD203B41FA5}">
                      <a16:colId xmlns:a16="http://schemas.microsoft.com/office/drawing/2014/main" val="4250187187"/>
                    </a:ext>
                  </a:extLst>
                </a:gridCol>
              </a:tblGrid>
              <a:tr h="331686">
                <a:tc>
                  <a:txBody>
                    <a:bodyPr/>
                    <a:lstStyle/>
                    <a:p>
                      <a:pPr algn="ctr"/>
                      <a:r>
                        <a:rPr lang="en-US" sz="1350" dirty="0"/>
                        <a:t>Top Ten Enrollment: Private 4-Year HBCUs</a:t>
                      </a:r>
                    </a:p>
                  </a:txBody>
                  <a:tcPr>
                    <a:solidFill>
                      <a:srgbClr val="FF0000"/>
                    </a:solidFill>
                  </a:tcPr>
                </a:tc>
                <a:extLst>
                  <a:ext uri="{0D108BD9-81ED-4DB2-BD59-A6C34878D82A}">
                    <a16:rowId xmlns:a16="http://schemas.microsoft.com/office/drawing/2014/main" val="3049427672"/>
                  </a:ext>
                </a:extLst>
              </a:tr>
              <a:tr h="331686">
                <a:tc>
                  <a:txBody>
                    <a:bodyPr/>
                    <a:lstStyle/>
                    <a:p>
                      <a:r>
                        <a:rPr lang="en-US" sz="1350" dirty="0"/>
                        <a:t>Howard University </a:t>
                      </a:r>
                    </a:p>
                  </a:txBody>
                  <a:tcPr/>
                </a:tc>
                <a:extLst>
                  <a:ext uri="{0D108BD9-81ED-4DB2-BD59-A6C34878D82A}">
                    <a16:rowId xmlns:a16="http://schemas.microsoft.com/office/drawing/2014/main" val="3885902508"/>
                  </a:ext>
                </a:extLst>
              </a:tr>
              <a:tr h="331686">
                <a:tc>
                  <a:txBody>
                    <a:bodyPr/>
                    <a:lstStyle/>
                    <a:p>
                      <a:r>
                        <a:rPr lang="en-US" sz="1350" dirty="0"/>
                        <a:t>Clark Atlanta University</a:t>
                      </a:r>
                    </a:p>
                  </a:txBody>
                  <a:tcPr/>
                </a:tc>
                <a:extLst>
                  <a:ext uri="{0D108BD9-81ED-4DB2-BD59-A6C34878D82A}">
                    <a16:rowId xmlns:a16="http://schemas.microsoft.com/office/drawing/2014/main" val="1172555285"/>
                  </a:ext>
                </a:extLst>
              </a:tr>
              <a:tr h="331686">
                <a:tc>
                  <a:txBody>
                    <a:bodyPr/>
                    <a:lstStyle/>
                    <a:p>
                      <a:r>
                        <a:rPr lang="en-US" sz="1350" dirty="0"/>
                        <a:t>Hampton University</a:t>
                      </a:r>
                    </a:p>
                  </a:txBody>
                  <a:tcPr/>
                </a:tc>
                <a:extLst>
                  <a:ext uri="{0D108BD9-81ED-4DB2-BD59-A6C34878D82A}">
                    <a16:rowId xmlns:a16="http://schemas.microsoft.com/office/drawing/2014/main" val="2751498111"/>
                  </a:ext>
                </a:extLst>
              </a:tr>
              <a:tr h="331686">
                <a:tc>
                  <a:txBody>
                    <a:bodyPr/>
                    <a:lstStyle/>
                    <a:p>
                      <a:r>
                        <a:rPr lang="en-US" sz="1350" dirty="0"/>
                        <a:t>Xavier University of Louisiana </a:t>
                      </a:r>
                    </a:p>
                  </a:txBody>
                  <a:tcPr/>
                </a:tc>
                <a:extLst>
                  <a:ext uri="{0D108BD9-81ED-4DB2-BD59-A6C34878D82A}">
                    <a16:rowId xmlns:a16="http://schemas.microsoft.com/office/drawing/2014/main" val="1528163449"/>
                  </a:ext>
                </a:extLst>
              </a:tr>
              <a:tr h="331686">
                <a:tc>
                  <a:txBody>
                    <a:bodyPr/>
                    <a:lstStyle/>
                    <a:p>
                      <a:r>
                        <a:rPr lang="en-US" sz="1350" dirty="0"/>
                        <a:t>Morehouse College </a:t>
                      </a:r>
                    </a:p>
                  </a:txBody>
                  <a:tcPr/>
                </a:tc>
                <a:extLst>
                  <a:ext uri="{0D108BD9-81ED-4DB2-BD59-A6C34878D82A}">
                    <a16:rowId xmlns:a16="http://schemas.microsoft.com/office/drawing/2014/main" val="4000590127"/>
                  </a:ext>
                </a:extLst>
              </a:tr>
              <a:tr h="331686">
                <a:tc>
                  <a:txBody>
                    <a:bodyPr/>
                    <a:lstStyle/>
                    <a:p>
                      <a:r>
                        <a:rPr lang="en-US" sz="1350" dirty="0"/>
                        <a:t>Bethune-Cookman University </a:t>
                      </a:r>
                    </a:p>
                  </a:txBody>
                  <a:tcPr/>
                </a:tc>
                <a:extLst>
                  <a:ext uri="{0D108BD9-81ED-4DB2-BD59-A6C34878D82A}">
                    <a16:rowId xmlns:a16="http://schemas.microsoft.com/office/drawing/2014/main" val="1694509458"/>
                  </a:ext>
                </a:extLst>
              </a:tr>
              <a:tr h="331686">
                <a:tc>
                  <a:txBody>
                    <a:bodyPr/>
                    <a:lstStyle/>
                    <a:p>
                      <a:r>
                        <a:rPr lang="en-US" sz="1350" dirty="0"/>
                        <a:t>Spelman College </a:t>
                      </a:r>
                    </a:p>
                  </a:txBody>
                  <a:tcPr/>
                </a:tc>
                <a:extLst>
                  <a:ext uri="{0D108BD9-81ED-4DB2-BD59-A6C34878D82A}">
                    <a16:rowId xmlns:a16="http://schemas.microsoft.com/office/drawing/2014/main" val="187334515"/>
                  </a:ext>
                </a:extLst>
              </a:tr>
              <a:tr h="331686">
                <a:tc>
                  <a:txBody>
                    <a:bodyPr/>
                    <a:lstStyle/>
                    <a:p>
                      <a:r>
                        <a:rPr lang="en-US" sz="1350" dirty="0"/>
                        <a:t>Tuskegee University</a:t>
                      </a:r>
                    </a:p>
                  </a:txBody>
                  <a:tcPr/>
                </a:tc>
                <a:extLst>
                  <a:ext uri="{0D108BD9-81ED-4DB2-BD59-A6C34878D82A}">
                    <a16:rowId xmlns:a16="http://schemas.microsoft.com/office/drawing/2014/main" val="4183900547"/>
                  </a:ext>
                </a:extLst>
              </a:tr>
              <a:tr h="331686">
                <a:tc>
                  <a:txBody>
                    <a:bodyPr/>
                    <a:lstStyle/>
                    <a:p>
                      <a:r>
                        <a:rPr lang="en-US" sz="1350" dirty="0"/>
                        <a:t>Benedict College</a:t>
                      </a:r>
                    </a:p>
                  </a:txBody>
                  <a:tcPr/>
                </a:tc>
                <a:extLst>
                  <a:ext uri="{0D108BD9-81ED-4DB2-BD59-A6C34878D82A}">
                    <a16:rowId xmlns:a16="http://schemas.microsoft.com/office/drawing/2014/main" val="2182440084"/>
                  </a:ext>
                </a:extLst>
              </a:tr>
              <a:tr h="331686">
                <a:tc>
                  <a:txBody>
                    <a:bodyPr/>
                    <a:lstStyle/>
                    <a:p>
                      <a:r>
                        <a:rPr lang="en-US" sz="1350" dirty="0"/>
                        <a:t>Claflin University </a:t>
                      </a:r>
                    </a:p>
                  </a:txBody>
                  <a:tcPr/>
                </a:tc>
                <a:extLst>
                  <a:ext uri="{0D108BD9-81ED-4DB2-BD59-A6C34878D82A}">
                    <a16:rowId xmlns:a16="http://schemas.microsoft.com/office/drawing/2014/main" val="461036605"/>
                  </a:ext>
                </a:extLst>
              </a:tr>
            </a:tbl>
          </a:graphicData>
        </a:graphic>
      </p:graphicFrame>
      <p:graphicFrame>
        <p:nvGraphicFramePr>
          <p:cNvPr id="6" name="Diagram 5">
            <a:extLst>
              <a:ext uri="{FF2B5EF4-FFF2-40B4-BE49-F238E27FC236}">
                <a16:creationId xmlns:a16="http://schemas.microsoft.com/office/drawing/2014/main" id="{78543696-DE20-D9A1-A984-EB475BAA7B9D}"/>
              </a:ext>
            </a:extLst>
          </p:cNvPr>
          <p:cNvGraphicFramePr/>
          <p:nvPr>
            <p:extLst>
              <p:ext uri="{D42A27DB-BD31-4B8C-83A1-F6EECF244321}">
                <p14:modId xmlns:p14="http://schemas.microsoft.com/office/powerpoint/2010/main" val="3162779306"/>
              </p:ext>
            </p:extLst>
          </p:nvPr>
        </p:nvGraphicFramePr>
        <p:xfrm>
          <a:off x="4001646" y="2637809"/>
          <a:ext cx="4228025" cy="3271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
        <p:nvSpPr>
          <p:cNvPr id="11" name="TextBox 10">
            <a:extLst>
              <a:ext uri="{FF2B5EF4-FFF2-40B4-BE49-F238E27FC236}">
                <a16:creationId xmlns:a16="http://schemas.microsoft.com/office/drawing/2014/main" id="{D30004EC-DC7D-B261-B712-43B3D0011861}"/>
              </a:ext>
            </a:extLst>
          </p:cNvPr>
          <p:cNvSpPr txBox="1"/>
          <p:nvPr/>
        </p:nvSpPr>
        <p:spPr>
          <a:xfrm>
            <a:off x="4334647" y="2547319"/>
            <a:ext cx="3205316" cy="276999"/>
          </a:xfrm>
          <a:prstGeom prst="rect">
            <a:avLst/>
          </a:prstGeom>
          <a:noFill/>
        </p:spPr>
        <p:txBody>
          <a:bodyPr wrap="square" rtlCol="0">
            <a:spAutoFit/>
          </a:bodyPr>
          <a:lstStyle/>
          <a:p>
            <a:pPr algn="ctr"/>
            <a:r>
              <a:rPr lang="en-US" sz="1200" dirty="0"/>
              <a:t>Average Overall Undergrad Enrollment Totals </a:t>
            </a:r>
          </a:p>
        </p:txBody>
      </p:sp>
    </p:spTree>
    <p:extLst>
      <p:ext uri="{BB962C8B-B14F-4D97-AF65-F5344CB8AC3E}">
        <p14:creationId xmlns:p14="http://schemas.microsoft.com/office/powerpoint/2010/main" val="196111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2270</TotalTime>
  <Words>733</Words>
  <Application>Microsoft Office PowerPoint</Application>
  <PresentationFormat>Widescreen</PresentationFormat>
  <Paragraphs>125</Paragraphs>
  <Slides>14</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Google Sans</vt:lpstr>
      <vt:lpstr>Office Theme</vt:lpstr>
      <vt:lpstr>An Analysis of  HBCUs By: Jai Jacobs</vt:lpstr>
      <vt:lpstr>Table on Contents</vt:lpstr>
      <vt:lpstr>HBCUs: History</vt:lpstr>
      <vt:lpstr>HBCUs: Summary Data</vt:lpstr>
      <vt:lpstr>All HBCUs</vt:lpstr>
      <vt:lpstr>Land Grant HBCUs</vt:lpstr>
      <vt:lpstr>Public HBCUs</vt:lpstr>
      <vt:lpstr>Private HBCUs</vt:lpstr>
      <vt:lpstr>HBCUs: Enrollment</vt:lpstr>
      <vt:lpstr>HBCUs: Admissions</vt:lpstr>
      <vt:lpstr>HBCUs: Graduation Rates</vt:lpstr>
      <vt:lpstr>HBCUs: Graduation Rates</vt:lpstr>
      <vt:lpstr>HBCUs: Graduation Rates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HBCUs</dc:title>
  <dc:creator>Jai J</dc:creator>
  <cp:lastModifiedBy>Jai J</cp:lastModifiedBy>
  <cp:revision>19</cp:revision>
  <dcterms:created xsi:type="dcterms:W3CDTF">2024-02-23T02:00:03Z</dcterms:created>
  <dcterms:modified xsi:type="dcterms:W3CDTF">2024-02-24T15:56:21Z</dcterms:modified>
</cp:coreProperties>
</file>